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80" r:id="rId2"/>
    <p:sldId id="285" r:id="rId3"/>
    <p:sldId id="315" r:id="rId4"/>
    <p:sldId id="313" r:id="rId5"/>
    <p:sldId id="259" r:id="rId6"/>
    <p:sldId id="310" r:id="rId7"/>
    <p:sldId id="311" r:id="rId8"/>
    <p:sldId id="287" r:id="rId9"/>
    <p:sldId id="305" r:id="rId10"/>
    <p:sldId id="264" r:id="rId11"/>
    <p:sldId id="304" r:id="rId12"/>
    <p:sldId id="312" r:id="rId13"/>
    <p:sldId id="307" r:id="rId14"/>
    <p:sldId id="268" r:id="rId15"/>
    <p:sldId id="291" r:id="rId16"/>
    <p:sldId id="292" r:id="rId17"/>
    <p:sldId id="293" r:id="rId18"/>
    <p:sldId id="294" r:id="rId19"/>
    <p:sldId id="295" r:id="rId20"/>
    <p:sldId id="274" r:id="rId21"/>
    <p:sldId id="296" r:id="rId22"/>
    <p:sldId id="297" r:id="rId23"/>
    <p:sldId id="298" r:id="rId24"/>
    <p:sldId id="314" r:id="rId25"/>
    <p:sldId id="282" r:id="rId26"/>
    <p:sldId id="309" r:id="rId27"/>
    <p:sldId id="301" r:id="rId28"/>
    <p:sldId id="279"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userDrawn="1">
          <p15:clr>
            <a:srgbClr val="A4A3A4"/>
          </p15:clr>
        </p15:guide>
        <p15:guide id="4" orient="horz" pos="14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7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77" autoAdjust="0"/>
    <p:restoredTop sz="96493" autoAdjust="0"/>
  </p:normalViewPr>
  <p:slideViewPr>
    <p:cSldViewPr snapToGrid="0" showGuides="1">
      <p:cViewPr varScale="1">
        <p:scale>
          <a:sx n="81" d="100"/>
          <a:sy n="81" d="100"/>
        </p:scale>
        <p:origin x="288" y="84"/>
      </p:cViewPr>
      <p:guideLst>
        <p:guide pos="3840"/>
        <p:guide orient="horz" pos="2160"/>
        <p:guide orient="horz" pos="1480"/>
      </p:guideLst>
    </p:cSldViewPr>
  </p:slideViewPr>
  <p:notesTextViewPr>
    <p:cViewPr>
      <p:scale>
        <a:sx n="1" d="1"/>
        <a:sy n="1" d="1"/>
      </p:scale>
      <p:origin x="0" y="0"/>
    </p:cViewPr>
  </p:notesTextViewPr>
  <p:sorterViewPr>
    <p:cViewPr>
      <p:scale>
        <a:sx n="70" d="100"/>
        <a:sy n="7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9AB83D-A9F4-445F-8891-82D59BBA78AD}" type="datetimeFigureOut">
              <a:rPr lang="en-CA" smtClean="0"/>
              <a:t>2022-09-08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1364F2-C775-4278-A1BA-1AB6EFAF6DFA}" type="slidenum">
              <a:rPr lang="en-CA" smtClean="0"/>
              <a:t>‹#›</a:t>
            </a:fld>
            <a:endParaRPr lang="en-CA"/>
          </a:p>
        </p:txBody>
      </p:sp>
    </p:spTree>
    <p:extLst>
      <p:ext uri="{BB962C8B-B14F-4D97-AF65-F5344CB8AC3E}">
        <p14:creationId xmlns:p14="http://schemas.microsoft.com/office/powerpoint/2010/main" val="709328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1364F2-C775-4278-A1BA-1AB6EFAF6DFA}" type="slidenum">
              <a:rPr lang="en-CA" smtClean="0"/>
              <a:t>5</a:t>
            </a:fld>
            <a:endParaRPr lang="en-CA"/>
          </a:p>
        </p:txBody>
      </p:sp>
    </p:spTree>
    <p:extLst>
      <p:ext uri="{BB962C8B-B14F-4D97-AF65-F5344CB8AC3E}">
        <p14:creationId xmlns:p14="http://schemas.microsoft.com/office/powerpoint/2010/main" val="30601334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 1,000 key Grand Hyatt-managed hotel, 2,000 condominium hotel</a:t>
            </a:r>
            <a:br>
              <a:rPr lang="en-US" dirty="0"/>
            </a:br>
            <a:r>
              <a:rPr lang="en-US" dirty="0"/>
              <a:t>units totaling approximately 2,232,000 square feet, a 75,000 square foot</a:t>
            </a:r>
            <a:br>
              <a:rPr lang="en-US" dirty="0"/>
            </a:br>
            <a:r>
              <a:rPr lang="en-US" dirty="0"/>
              <a:t>casino, 275,000 square feet of retail and restaurant space, 150,000 square</a:t>
            </a:r>
            <a:br>
              <a:rPr lang="en-US" dirty="0"/>
            </a:br>
            <a:r>
              <a:rPr lang="en-US" dirty="0"/>
              <a:t>feet of meeting and ballroom space” - http://greatlasvegascondos.com/cosmopolitan_construction_financing.htm</a:t>
            </a:r>
          </a:p>
          <a:p>
            <a:pPr marL="181830" indent="-181830">
              <a:buFontTx/>
              <a:buChar char="-"/>
            </a:pPr>
            <a:r>
              <a:rPr lang="en-US" dirty="0"/>
              <a:t>2,200 condo-hotel units or 2,000 units?</a:t>
            </a:r>
          </a:p>
          <a:p>
            <a:r>
              <a:rPr lang="en-US" dirty="0"/>
              <a:t>“Approximately 2,700 keys comprised of luxury condo-hotel units and hotel rooms with over 1,700 condo-hotel units offered for sale” - http://www.hotel-online.com/News/PR2005_2nd/Apr05_HyattCosmopolitan.html</a:t>
            </a:r>
          </a:p>
          <a:p>
            <a:endParaRPr lang="en-US" dirty="0"/>
          </a:p>
          <a:p>
            <a:r>
              <a:rPr lang="en-US" dirty="0"/>
              <a:t>“- Initial developer Ian </a:t>
            </a:r>
            <a:r>
              <a:rPr lang="en-US" dirty="0" err="1"/>
              <a:t>Eichner</a:t>
            </a:r>
            <a:r>
              <a:rPr lang="en-US" dirty="0"/>
              <a:t> exhausts project funding / defaults on construction loans of $760 million and enters foreclosure” - http://www.examiner.com/article/cosmopolitan-the-rocky-past-and-uncertain-future-of-the-newest-vegas-resort</a:t>
            </a:r>
          </a:p>
          <a:p>
            <a:r>
              <a:rPr lang="en-US" dirty="0"/>
              <a:t>- Confirmed at 760 with Bloomberg article</a:t>
            </a:r>
          </a:p>
          <a:p>
            <a:endParaRPr lang="en-US" dirty="0"/>
          </a:p>
          <a:p>
            <a:r>
              <a:rPr lang="en-US" dirty="0"/>
              <a:t>€500m write-off in 2009 (annual report 2010) ~ $750m</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F311871-A143-41E3-A3EB-2A29833AA8CF}" type="slidenum">
              <a:rPr lang="en-US" smtClean="0">
                <a:solidFill>
                  <a:prstClr val="black"/>
                </a:solidFill>
              </a:rPr>
              <a:pPr/>
              <a:t>24</a:t>
            </a:fld>
            <a:endParaRPr lang="en-US">
              <a:solidFill>
                <a:prstClr val="black"/>
              </a:solidFill>
            </a:endParaRPr>
          </a:p>
        </p:txBody>
      </p:sp>
    </p:spTree>
    <p:extLst>
      <p:ext uri="{BB962C8B-B14F-4D97-AF65-F5344CB8AC3E}">
        <p14:creationId xmlns:p14="http://schemas.microsoft.com/office/powerpoint/2010/main" val="15481827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DC74087-0FC1-4949-85BC-FE38376F7F6B}" type="slidenum">
              <a:rPr lang="en-CA" smtClean="0"/>
              <a:t>26</a:t>
            </a:fld>
            <a:endParaRPr lang="en-CA"/>
          </a:p>
        </p:txBody>
      </p:sp>
    </p:spTree>
    <p:extLst>
      <p:ext uri="{BB962C8B-B14F-4D97-AF65-F5344CB8AC3E}">
        <p14:creationId xmlns:p14="http://schemas.microsoft.com/office/powerpoint/2010/main" val="36880289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06DAF493-5823-4D4F-A405-2733EC36A5A4}"/>
              </a:ext>
            </a:extLst>
          </p:cNvPr>
          <p:cNvSpPr>
            <a:spLocks noGrp="1" noRot="1" noChangeAspect="1" noChangeArrowheads="1" noTextEdit="1"/>
          </p:cNvSpPr>
          <p:nvPr>
            <p:ph type="sldImg"/>
          </p:nvPr>
        </p:nvSpPr>
        <p:spPr>
          <a:xfrm>
            <a:off x="685800" y="1143000"/>
            <a:ext cx="5486400" cy="3086100"/>
          </a:xfrm>
          <a:ln/>
        </p:spPr>
      </p:sp>
      <p:sp>
        <p:nvSpPr>
          <p:cNvPr id="53251" name="Rectangle 3">
            <a:extLst>
              <a:ext uri="{FF2B5EF4-FFF2-40B4-BE49-F238E27FC236}">
                <a16:creationId xmlns:a16="http://schemas.microsoft.com/office/drawing/2014/main" id="{2CF6E939-9AA8-4845-B7AA-B5ECE3F651A3}"/>
              </a:ext>
            </a:extLst>
          </p:cNvPr>
          <p:cNvSpPr>
            <a:spLocks noGrp="1" noChangeArrowheads="1"/>
          </p:cNvSpPr>
          <p:nvPr>
            <p:ph type="body" idx="1"/>
          </p:nvPr>
        </p:nvSpPr>
        <p:spPr>
          <a:noFill/>
        </p:spPr>
        <p:txBody>
          <a:bodyPr/>
          <a:lstStyle/>
          <a:p>
            <a:r>
              <a:rPr lang="en-CA" altLang="en-US" b="1" i="1"/>
              <a:t>Tombstone guidelines can be found at</a:t>
            </a:r>
            <a:r>
              <a:rPr lang="en-CA" altLang="en-US"/>
              <a:t>  - \\TOCS2002\INVEST_DS\multipub\CREDENTIALS\Tombstones\Tombstone Guidelines 2003.ppt</a:t>
            </a:r>
          </a:p>
        </p:txBody>
      </p:sp>
    </p:spTree>
    <p:extLst>
      <p:ext uri="{BB962C8B-B14F-4D97-AF65-F5344CB8AC3E}">
        <p14:creationId xmlns:p14="http://schemas.microsoft.com/office/powerpoint/2010/main" val="535929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74087-0FC1-4949-85BC-FE38376F7F6B}" type="slidenum">
              <a:rPr lang="en-CA" smtClean="0"/>
              <a:t>6</a:t>
            </a:fld>
            <a:endParaRPr lang="en-CA"/>
          </a:p>
        </p:txBody>
      </p:sp>
    </p:spTree>
    <p:extLst>
      <p:ext uri="{BB962C8B-B14F-4D97-AF65-F5344CB8AC3E}">
        <p14:creationId xmlns:p14="http://schemas.microsoft.com/office/powerpoint/2010/main" val="21089693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DC74087-0FC1-4949-85BC-FE38376F7F6B}" type="slidenum">
              <a:rPr lang="en-CA" smtClean="0"/>
              <a:t>7</a:t>
            </a:fld>
            <a:endParaRPr lang="en-CA"/>
          </a:p>
        </p:txBody>
      </p:sp>
    </p:spTree>
    <p:extLst>
      <p:ext uri="{BB962C8B-B14F-4D97-AF65-F5344CB8AC3E}">
        <p14:creationId xmlns:p14="http://schemas.microsoft.com/office/powerpoint/2010/main" val="36203879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Rot="1" noChangeAspect="1" noChangeArrowheads="1" noTextEdit="1"/>
          </p:cNvSpPr>
          <p:nvPr>
            <p:ph type="sldImg"/>
          </p:nvPr>
        </p:nvSpPr>
        <p:spPr>
          <a:xfrm>
            <a:off x="685800" y="1143000"/>
            <a:ext cx="5486400" cy="3086100"/>
          </a:xfrm>
          <a:ln/>
        </p:spPr>
      </p:sp>
      <p:sp>
        <p:nvSpPr>
          <p:cNvPr id="40963" name="Rectangle 3"/>
          <p:cNvSpPr>
            <a:spLocks noGrp="1" noChangeArrowheads="1"/>
          </p:cNvSpPr>
          <p:nvPr>
            <p:ph type="body" idx="1"/>
          </p:nvPr>
        </p:nvSpPr>
        <p:spPr>
          <a:noFill/>
        </p:spPr>
        <p:txBody>
          <a:bodyPr/>
          <a:lstStyle/>
          <a:p>
            <a:r>
              <a:rPr lang="en-US" altLang="en-US"/>
              <a:t>\\TOCS2002\INVEST_DS\Multipub-creative\CREATIVE\Templates\Pitchbook Guidelines\TMT Templates - CIBC Excel.xls</a:t>
            </a:r>
          </a:p>
          <a:p>
            <a:r>
              <a:rPr lang="en-US" altLang="en-US"/>
              <a:t>Ownership Analysis (2)</a:t>
            </a:r>
          </a:p>
        </p:txBody>
      </p:sp>
    </p:spTree>
    <p:extLst>
      <p:ext uri="{BB962C8B-B14F-4D97-AF65-F5344CB8AC3E}">
        <p14:creationId xmlns:p14="http://schemas.microsoft.com/office/powerpoint/2010/main" val="372615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DC74087-0FC1-4949-85BC-FE38376F7F6B}" type="slidenum">
              <a:rPr lang="en-CA" smtClean="0"/>
              <a:t>11</a:t>
            </a:fld>
            <a:endParaRPr lang="en-CA"/>
          </a:p>
        </p:txBody>
      </p:sp>
    </p:spTree>
    <p:extLst>
      <p:ext uri="{BB962C8B-B14F-4D97-AF65-F5344CB8AC3E}">
        <p14:creationId xmlns:p14="http://schemas.microsoft.com/office/powerpoint/2010/main" val="1185703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2"/>
          <p:cNvSpPr>
            <a:spLocks noGrp="1" noRot="1" noChangeAspect="1" noChangeArrowheads="1" noTextEdit="1"/>
          </p:cNvSpPr>
          <p:nvPr>
            <p:ph type="sldImg"/>
          </p:nvPr>
        </p:nvSpPr>
        <p:spPr>
          <a:xfrm>
            <a:off x="280988" y="641350"/>
            <a:ext cx="5732462" cy="3225800"/>
          </a:xfrm>
          <a:ln/>
        </p:spPr>
      </p:sp>
      <p:sp>
        <p:nvSpPr>
          <p:cNvPr id="97282" name="Rectangle 3"/>
          <p:cNvSpPr>
            <a:spLocks noGrp="1" noChangeArrowheads="1"/>
          </p:cNvSpPr>
          <p:nvPr>
            <p:ph type="body" idx="1"/>
          </p:nvPr>
        </p:nvSpPr>
        <p:spPr>
          <a:xfrm>
            <a:off x="630016" y="4084217"/>
            <a:ext cx="5034408" cy="3871266"/>
          </a:xfrm>
          <a:noFill/>
          <a:ln/>
        </p:spPr>
        <p:txBody>
          <a:bodyPr lIns="81431" tIns="40715" rIns="81431" bIns="40715"/>
          <a:lstStyle/>
          <a:p>
            <a:endParaRPr lang="en-US" dirty="0">
              <a:latin typeface="Calibri" pitchFamily="34" charset="0"/>
              <a:ea typeface="MS PGothic"/>
            </a:endParaRPr>
          </a:p>
        </p:txBody>
      </p:sp>
    </p:spTree>
    <p:extLst>
      <p:ext uri="{BB962C8B-B14F-4D97-AF65-F5344CB8AC3E}">
        <p14:creationId xmlns:p14="http://schemas.microsoft.com/office/powerpoint/2010/main" val="26636390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74087-0FC1-4949-85BC-FE38376F7F6B}" type="slidenum">
              <a:rPr lang="en-CA" smtClean="0"/>
              <a:t>15</a:t>
            </a:fld>
            <a:endParaRPr lang="en-CA"/>
          </a:p>
        </p:txBody>
      </p:sp>
    </p:spTree>
    <p:extLst>
      <p:ext uri="{BB962C8B-B14F-4D97-AF65-F5344CB8AC3E}">
        <p14:creationId xmlns:p14="http://schemas.microsoft.com/office/powerpoint/2010/main" val="2190329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C1364F2-C775-4278-A1BA-1AB6EFAF6DFA}" type="slidenum">
              <a:rPr lang="en-CA" smtClean="0"/>
              <a:t>22</a:t>
            </a:fld>
            <a:endParaRPr lang="en-CA"/>
          </a:p>
        </p:txBody>
      </p:sp>
    </p:spTree>
    <p:extLst>
      <p:ext uri="{BB962C8B-B14F-4D97-AF65-F5344CB8AC3E}">
        <p14:creationId xmlns:p14="http://schemas.microsoft.com/office/powerpoint/2010/main" val="10086001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 1,000 key Grand Hyatt-managed hotel, 2,000 condominium hotel</a:t>
            </a:r>
            <a:br>
              <a:rPr lang="en-US" dirty="0"/>
            </a:br>
            <a:r>
              <a:rPr lang="en-US" dirty="0"/>
              <a:t>units totaling approximately 2,232,000 square feet, a 75,000 square foot</a:t>
            </a:r>
            <a:br>
              <a:rPr lang="en-US" dirty="0"/>
            </a:br>
            <a:r>
              <a:rPr lang="en-US" dirty="0"/>
              <a:t>casino, 275,000 square feet of retail and restaurant space, 150,000 square</a:t>
            </a:r>
            <a:br>
              <a:rPr lang="en-US" dirty="0"/>
            </a:br>
            <a:r>
              <a:rPr lang="en-US" dirty="0"/>
              <a:t>feet of meeting and ballroom space” - http://greatlasvegascondos.com/cosmopolitan_construction_financing.htm</a:t>
            </a:r>
          </a:p>
          <a:p>
            <a:pPr marL="181830" indent="-181830">
              <a:buFontTx/>
              <a:buChar char="-"/>
            </a:pPr>
            <a:r>
              <a:rPr lang="en-US" dirty="0"/>
              <a:t>2,200 condo-hotel units or 2,000 units?</a:t>
            </a:r>
          </a:p>
          <a:p>
            <a:r>
              <a:rPr lang="en-US" dirty="0"/>
              <a:t>“Approximately 2,700 keys comprised of luxury condo-hotel units and hotel rooms with over 1,700 condo-hotel units offered for sale” - http://www.hotel-online.com/News/PR2005_2nd/Apr05_HyattCosmopolitan.html</a:t>
            </a:r>
          </a:p>
          <a:p>
            <a:endParaRPr lang="en-US" dirty="0"/>
          </a:p>
          <a:p>
            <a:r>
              <a:rPr lang="en-US" dirty="0"/>
              <a:t>“- Initial developer Ian </a:t>
            </a:r>
            <a:r>
              <a:rPr lang="en-US" dirty="0" err="1"/>
              <a:t>Eichner</a:t>
            </a:r>
            <a:r>
              <a:rPr lang="en-US" dirty="0"/>
              <a:t> exhausts project funding / defaults on construction loans of $760 million and enters foreclosure” - http://www.examiner.com/article/cosmopolitan-the-rocky-past-and-uncertain-future-of-the-newest-vegas-resort</a:t>
            </a:r>
          </a:p>
          <a:p>
            <a:r>
              <a:rPr lang="en-US" dirty="0"/>
              <a:t>- Confirmed at 760 with Bloomberg article</a:t>
            </a:r>
          </a:p>
          <a:p>
            <a:endParaRPr lang="en-US" dirty="0"/>
          </a:p>
          <a:p>
            <a:r>
              <a:rPr lang="en-US" dirty="0"/>
              <a:t>€500m write-off in 2009 (annual report 2010) ~ $750m</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F311871-A143-41E3-A3EB-2A29833AA8CF}" type="slidenum">
              <a:rPr lang="en-US" smtClean="0">
                <a:solidFill>
                  <a:prstClr val="black"/>
                </a:solidFill>
              </a:rPr>
              <a:pPr/>
              <a:t>23</a:t>
            </a:fld>
            <a:endParaRPr lang="en-US">
              <a:solidFill>
                <a:prstClr val="black"/>
              </a:solidFill>
            </a:endParaRPr>
          </a:p>
        </p:txBody>
      </p:sp>
    </p:spTree>
    <p:extLst>
      <p:ext uri="{BB962C8B-B14F-4D97-AF65-F5344CB8AC3E}">
        <p14:creationId xmlns:p14="http://schemas.microsoft.com/office/powerpoint/2010/main" val="14247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340AF-40F2-43EF-A424-FBD5620B0B32}"/>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en-CA" dirty="0"/>
          </a:p>
        </p:txBody>
      </p:sp>
      <p:sp>
        <p:nvSpPr>
          <p:cNvPr id="3" name="Subtitle 2">
            <a:extLst>
              <a:ext uri="{FF2B5EF4-FFF2-40B4-BE49-F238E27FC236}">
                <a16:creationId xmlns:a16="http://schemas.microsoft.com/office/drawing/2014/main" id="{1ECD4490-21DB-4A8D-BE3A-5ADB9EBADA3C}"/>
              </a:ext>
            </a:extLst>
          </p:cNvPr>
          <p:cNvSpPr>
            <a:spLocks noGrp="1"/>
          </p:cNvSpPr>
          <p:nvPr>
            <p:ph type="subTitle" idx="1"/>
          </p:nvPr>
        </p:nvSpPr>
        <p:spPr>
          <a:xfrm>
            <a:off x="1524000" y="3602038"/>
            <a:ext cx="9144000" cy="1655762"/>
          </a:xfrm>
        </p:spPr>
        <p:txBody>
          <a:bodyPr/>
          <a:lstStyle>
            <a:lvl1pPr marL="0" indent="0" algn="ctr">
              <a:buNone/>
              <a:defRPr sz="2400"/>
            </a:lvl1pPr>
            <a:lvl2pPr marL="457167" indent="0" algn="ctr">
              <a:buNone/>
              <a:defRPr sz="2000"/>
            </a:lvl2pPr>
            <a:lvl3pPr marL="914332" indent="0" algn="ctr">
              <a:buNone/>
              <a:defRPr sz="1800"/>
            </a:lvl3pPr>
            <a:lvl4pPr marL="1371498" indent="0" algn="ctr">
              <a:buNone/>
              <a:defRPr sz="1600"/>
            </a:lvl4pPr>
            <a:lvl5pPr marL="1828664" indent="0" algn="ctr">
              <a:buNone/>
              <a:defRPr sz="1600"/>
            </a:lvl5pPr>
            <a:lvl6pPr marL="2285830" indent="0" algn="ctr">
              <a:buNone/>
              <a:defRPr sz="1600"/>
            </a:lvl6pPr>
            <a:lvl7pPr marL="2742994" indent="0" algn="ctr">
              <a:buNone/>
              <a:defRPr sz="1600"/>
            </a:lvl7pPr>
            <a:lvl8pPr marL="3200160" indent="0" algn="ctr">
              <a:buNone/>
              <a:defRPr sz="1600"/>
            </a:lvl8pPr>
            <a:lvl9pPr marL="3657327"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9C0BBF8A-0B5A-49D8-98BB-00CDE5BBFCF6}"/>
              </a:ext>
            </a:extLst>
          </p:cNvPr>
          <p:cNvSpPr>
            <a:spLocks noGrp="1"/>
          </p:cNvSpPr>
          <p:nvPr>
            <p:ph type="dt" sz="half" idx="10"/>
          </p:nvPr>
        </p:nvSpPr>
        <p:spPr>
          <a:xfrm>
            <a:off x="838200" y="6356358"/>
            <a:ext cx="2743200" cy="365125"/>
          </a:xfrm>
          <a:prstGeom prst="rect">
            <a:avLst/>
          </a:prstGeom>
        </p:spPr>
        <p:txBody>
          <a:bodyPr/>
          <a:lstStyle/>
          <a:p>
            <a:fld id="{349B1BB6-17BA-48C2-8395-62EAB74B79B4}" type="datetimeFigureOut">
              <a:rPr lang="en-CA" smtClean="0"/>
              <a:t>2022-09-08</a:t>
            </a:fld>
            <a:endParaRPr lang="en-CA"/>
          </a:p>
        </p:txBody>
      </p:sp>
      <p:sp>
        <p:nvSpPr>
          <p:cNvPr id="5" name="Footer Placeholder 4">
            <a:extLst>
              <a:ext uri="{FF2B5EF4-FFF2-40B4-BE49-F238E27FC236}">
                <a16:creationId xmlns:a16="http://schemas.microsoft.com/office/drawing/2014/main" id="{588CF7AA-B1E9-49F6-B6DF-7EBF70C4E6A2}"/>
              </a:ext>
            </a:extLst>
          </p:cNvPr>
          <p:cNvSpPr>
            <a:spLocks noGrp="1"/>
          </p:cNvSpPr>
          <p:nvPr>
            <p:ph type="ftr" sz="quarter" idx="11"/>
          </p:nvPr>
        </p:nvSpPr>
        <p:spPr>
          <a:xfrm>
            <a:off x="4038600" y="6356358"/>
            <a:ext cx="4114800" cy="365125"/>
          </a:xfrm>
          <a:prstGeom prst="rect">
            <a:avLst/>
          </a:prstGeom>
        </p:spPr>
        <p:txBody>
          <a:bodyPr/>
          <a:lstStyle/>
          <a:p>
            <a:endParaRPr lang="en-CA"/>
          </a:p>
        </p:txBody>
      </p:sp>
      <p:sp>
        <p:nvSpPr>
          <p:cNvPr id="6" name="Slide Number Placeholder 5">
            <a:extLst>
              <a:ext uri="{FF2B5EF4-FFF2-40B4-BE49-F238E27FC236}">
                <a16:creationId xmlns:a16="http://schemas.microsoft.com/office/drawing/2014/main" id="{4A429579-92F0-4246-BB4F-B79939A62067}"/>
              </a:ext>
            </a:extLst>
          </p:cNvPr>
          <p:cNvSpPr>
            <a:spLocks noGrp="1"/>
          </p:cNvSpPr>
          <p:nvPr>
            <p:ph type="sldNum" sz="quarter" idx="12"/>
          </p:nvPr>
        </p:nvSpPr>
        <p:spPr>
          <a:xfrm>
            <a:off x="8610600" y="6356358"/>
            <a:ext cx="2743200" cy="365125"/>
          </a:xfrm>
          <a:prstGeom prst="rect">
            <a:avLst/>
          </a:prstGeom>
        </p:spPr>
        <p:txBody>
          <a:bodyPr/>
          <a:lstStyle/>
          <a:p>
            <a:fld id="{80776354-5974-40A5-B41E-AD4171BFCBDF}" type="slidenum">
              <a:rPr lang="en-CA" smtClean="0"/>
              <a:t>‹#›</a:t>
            </a:fld>
            <a:endParaRPr lang="en-CA"/>
          </a:p>
        </p:txBody>
      </p:sp>
    </p:spTree>
    <p:extLst>
      <p:ext uri="{BB962C8B-B14F-4D97-AF65-F5344CB8AC3E}">
        <p14:creationId xmlns:p14="http://schemas.microsoft.com/office/powerpoint/2010/main" val="1864986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3AFEF-A2DF-4C48-9412-2682A0CE65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3C9BAFE8-8664-4B71-80BC-207C5FBD974B}"/>
              </a:ext>
            </a:extLst>
          </p:cNvPr>
          <p:cNvSpPr>
            <a:spLocks noGrp="1"/>
          </p:cNvSpPr>
          <p:nvPr>
            <p:ph idx="1"/>
          </p:nvPr>
        </p:nvSpPr>
        <p:spPr>
          <a:xfrm>
            <a:off x="5183188" y="987433"/>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EFFA1BA1-2FD9-49F4-95DE-5FC17F49BE19}"/>
              </a:ext>
            </a:extLst>
          </p:cNvPr>
          <p:cNvSpPr>
            <a:spLocks noGrp="1"/>
          </p:cNvSpPr>
          <p:nvPr>
            <p:ph type="body" sz="half" idx="2"/>
          </p:nvPr>
        </p:nvSpPr>
        <p:spPr>
          <a:xfrm>
            <a:off x="839788" y="2057400"/>
            <a:ext cx="3932237" cy="3811588"/>
          </a:xfrm>
        </p:spPr>
        <p:txBody>
          <a:bodyPr/>
          <a:lstStyle>
            <a:lvl1pPr marL="0" indent="0">
              <a:buNone/>
              <a:defRPr sz="1600"/>
            </a:lvl1pPr>
            <a:lvl2pPr marL="457167" indent="0">
              <a:buNone/>
              <a:defRPr sz="1400"/>
            </a:lvl2pPr>
            <a:lvl3pPr marL="914332" indent="0">
              <a:buNone/>
              <a:defRPr sz="1200"/>
            </a:lvl3pPr>
            <a:lvl4pPr marL="1371498" indent="0">
              <a:buNone/>
              <a:defRPr sz="1000"/>
            </a:lvl4pPr>
            <a:lvl5pPr marL="1828664" indent="0">
              <a:buNone/>
              <a:defRPr sz="1000"/>
            </a:lvl5pPr>
            <a:lvl6pPr marL="2285830" indent="0">
              <a:buNone/>
              <a:defRPr sz="1000"/>
            </a:lvl6pPr>
            <a:lvl7pPr marL="2742994" indent="0">
              <a:buNone/>
              <a:defRPr sz="1000"/>
            </a:lvl7pPr>
            <a:lvl8pPr marL="3200160" indent="0">
              <a:buNone/>
              <a:defRPr sz="1000"/>
            </a:lvl8pPr>
            <a:lvl9pPr marL="3657327"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043D4A3-596C-453B-88A8-149B2C85DAE0}"/>
              </a:ext>
            </a:extLst>
          </p:cNvPr>
          <p:cNvSpPr>
            <a:spLocks noGrp="1"/>
          </p:cNvSpPr>
          <p:nvPr>
            <p:ph type="dt" sz="half" idx="10"/>
          </p:nvPr>
        </p:nvSpPr>
        <p:spPr>
          <a:xfrm>
            <a:off x="838200" y="6356358"/>
            <a:ext cx="2743200" cy="365125"/>
          </a:xfrm>
          <a:prstGeom prst="rect">
            <a:avLst/>
          </a:prstGeom>
        </p:spPr>
        <p:txBody>
          <a:bodyPr/>
          <a:lstStyle/>
          <a:p>
            <a:fld id="{349B1BB6-17BA-48C2-8395-62EAB74B79B4}" type="datetimeFigureOut">
              <a:rPr lang="en-CA" smtClean="0"/>
              <a:t>2022-09-08</a:t>
            </a:fld>
            <a:endParaRPr lang="en-CA"/>
          </a:p>
        </p:txBody>
      </p:sp>
      <p:sp>
        <p:nvSpPr>
          <p:cNvPr id="6" name="Footer Placeholder 5">
            <a:extLst>
              <a:ext uri="{FF2B5EF4-FFF2-40B4-BE49-F238E27FC236}">
                <a16:creationId xmlns:a16="http://schemas.microsoft.com/office/drawing/2014/main" id="{86EB692B-7D6E-48CE-BBAE-C85810AB332A}"/>
              </a:ext>
            </a:extLst>
          </p:cNvPr>
          <p:cNvSpPr>
            <a:spLocks noGrp="1"/>
          </p:cNvSpPr>
          <p:nvPr>
            <p:ph type="ftr" sz="quarter" idx="11"/>
          </p:nvPr>
        </p:nvSpPr>
        <p:spPr>
          <a:xfrm>
            <a:off x="4038600" y="6356358"/>
            <a:ext cx="4114800" cy="365125"/>
          </a:xfrm>
          <a:prstGeom prst="rect">
            <a:avLst/>
          </a:prstGeom>
        </p:spPr>
        <p:txBody>
          <a:bodyPr/>
          <a:lstStyle/>
          <a:p>
            <a:endParaRPr lang="en-CA"/>
          </a:p>
        </p:txBody>
      </p:sp>
      <p:sp>
        <p:nvSpPr>
          <p:cNvPr id="7" name="Slide Number Placeholder 6">
            <a:extLst>
              <a:ext uri="{FF2B5EF4-FFF2-40B4-BE49-F238E27FC236}">
                <a16:creationId xmlns:a16="http://schemas.microsoft.com/office/drawing/2014/main" id="{C7756450-8C2F-4965-BA23-D07B2EC0BCF6}"/>
              </a:ext>
            </a:extLst>
          </p:cNvPr>
          <p:cNvSpPr>
            <a:spLocks noGrp="1"/>
          </p:cNvSpPr>
          <p:nvPr>
            <p:ph type="sldNum" sz="quarter" idx="12"/>
          </p:nvPr>
        </p:nvSpPr>
        <p:spPr>
          <a:xfrm>
            <a:off x="8610600" y="6356358"/>
            <a:ext cx="2743200" cy="365125"/>
          </a:xfrm>
          <a:prstGeom prst="rect">
            <a:avLst/>
          </a:prstGeom>
        </p:spPr>
        <p:txBody>
          <a:bodyPr/>
          <a:lstStyle/>
          <a:p>
            <a:fld id="{80776354-5974-40A5-B41E-AD4171BFCBDF}" type="slidenum">
              <a:rPr lang="en-CA" smtClean="0"/>
              <a:t>‹#›</a:t>
            </a:fld>
            <a:endParaRPr lang="en-CA"/>
          </a:p>
        </p:txBody>
      </p:sp>
    </p:spTree>
    <p:extLst>
      <p:ext uri="{BB962C8B-B14F-4D97-AF65-F5344CB8AC3E}">
        <p14:creationId xmlns:p14="http://schemas.microsoft.com/office/powerpoint/2010/main" val="1963193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54423-CE78-4485-B704-1D9E5F4959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3044A5C3-043E-48FE-ABEF-7D325245CED4}"/>
              </a:ext>
            </a:extLst>
          </p:cNvPr>
          <p:cNvSpPr>
            <a:spLocks noGrp="1"/>
          </p:cNvSpPr>
          <p:nvPr>
            <p:ph type="pic" idx="1"/>
          </p:nvPr>
        </p:nvSpPr>
        <p:spPr>
          <a:xfrm>
            <a:off x="5183188" y="987433"/>
            <a:ext cx="6172200" cy="4873625"/>
          </a:xfrm>
        </p:spPr>
        <p:txBody>
          <a:bodyPr/>
          <a:lstStyle>
            <a:lvl1pPr marL="0" indent="0">
              <a:buNone/>
              <a:defRPr sz="3200"/>
            </a:lvl1pPr>
            <a:lvl2pPr marL="457167" indent="0">
              <a:buNone/>
              <a:defRPr sz="2800"/>
            </a:lvl2pPr>
            <a:lvl3pPr marL="914332" indent="0">
              <a:buNone/>
              <a:defRPr sz="2400"/>
            </a:lvl3pPr>
            <a:lvl4pPr marL="1371498"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7" indent="0">
              <a:buNone/>
              <a:defRPr sz="2000"/>
            </a:lvl9pPr>
          </a:lstStyle>
          <a:p>
            <a:endParaRPr lang="en-CA"/>
          </a:p>
        </p:txBody>
      </p:sp>
      <p:sp>
        <p:nvSpPr>
          <p:cNvPr id="4" name="Text Placeholder 3">
            <a:extLst>
              <a:ext uri="{FF2B5EF4-FFF2-40B4-BE49-F238E27FC236}">
                <a16:creationId xmlns:a16="http://schemas.microsoft.com/office/drawing/2014/main" id="{490D58DC-2794-4A09-A864-7F4372F8239C}"/>
              </a:ext>
            </a:extLst>
          </p:cNvPr>
          <p:cNvSpPr>
            <a:spLocks noGrp="1"/>
          </p:cNvSpPr>
          <p:nvPr>
            <p:ph type="body" sz="half" idx="2"/>
          </p:nvPr>
        </p:nvSpPr>
        <p:spPr>
          <a:xfrm>
            <a:off x="839788" y="2057400"/>
            <a:ext cx="3932237" cy="3811588"/>
          </a:xfrm>
        </p:spPr>
        <p:txBody>
          <a:bodyPr/>
          <a:lstStyle>
            <a:lvl1pPr marL="0" indent="0">
              <a:buNone/>
              <a:defRPr sz="1600"/>
            </a:lvl1pPr>
            <a:lvl2pPr marL="457167" indent="0">
              <a:buNone/>
              <a:defRPr sz="1400"/>
            </a:lvl2pPr>
            <a:lvl3pPr marL="914332" indent="0">
              <a:buNone/>
              <a:defRPr sz="1200"/>
            </a:lvl3pPr>
            <a:lvl4pPr marL="1371498" indent="0">
              <a:buNone/>
              <a:defRPr sz="1000"/>
            </a:lvl4pPr>
            <a:lvl5pPr marL="1828664" indent="0">
              <a:buNone/>
              <a:defRPr sz="1000"/>
            </a:lvl5pPr>
            <a:lvl6pPr marL="2285830" indent="0">
              <a:buNone/>
              <a:defRPr sz="1000"/>
            </a:lvl6pPr>
            <a:lvl7pPr marL="2742994" indent="0">
              <a:buNone/>
              <a:defRPr sz="1000"/>
            </a:lvl7pPr>
            <a:lvl8pPr marL="3200160" indent="0">
              <a:buNone/>
              <a:defRPr sz="1000"/>
            </a:lvl8pPr>
            <a:lvl9pPr marL="3657327"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ED069AC-5355-446D-A0E3-7AEEDA9C1BB9}"/>
              </a:ext>
            </a:extLst>
          </p:cNvPr>
          <p:cNvSpPr>
            <a:spLocks noGrp="1"/>
          </p:cNvSpPr>
          <p:nvPr>
            <p:ph type="dt" sz="half" idx="10"/>
          </p:nvPr>
        </p:nvSpPr>
        <p:spPr>
          <a:xfrm>
            <a:off x="838200" y="6356358"/>
            <a:ext cx="2743200" cy="365125"/>
          </a:xfrm>
          <a:prstGeom prst="rect">
            <a:avLst/>
          </a:prstGeom>
        </p:spPr>
        <p:txBody>
          <a:bodyPr/>
          <a:lstStyle/>
          <a:p>
            <a:fld id="{349B1BB6-17BA-48C2-8395-62EAB74B79B4}" type="datetimeFigureOut">
              <a:rPr lang="en-CA" smtClean="0"/>
              <a:t>2022-09-08</a:t>
            </a:fld>
            <a:endParaRPr lang="en-CA"/>
          </a:p>
        </p:txBody>
      </p:sp>
      <p:sp>
        <p:nvSpPr>
          <p:cNvPr id="6" name="Footer Placeholder 5">
            <a:extLst>
              <a:ext uri="{FF2B5EF4-FFF2-40B4-BE49-F238E27FC236}">
                <a16:creationId xmlns:a16="http://schemas.microsoft.com/office/drawing/2014/main" id="{C37A63A0-611D-4848-8878-1F7DB1307B48}"/>
              </a:ext>
            </a:extLst>
          </p:cNvPr>
          <p:cNvSpPr>
            <a:spLocks noGrp="1"/>
          </p:cNvSpPr>
          <p:nvPr>
            <p:ph type="ftr" sz="quarter" idx="11"/>
          </p:nvPr>
        </p:nvSpPr>
        <p:spPr>
          <a:xfrm>
            <a:off x="4038600" y="6356358"/>
            <a:ext cx="4114800" cy="365125"/>
          </a:xfrm>
          <a:prstGeom prst="rect">
            <a:avLst/>
          </a:prstGeom>
        </p:spPr>
        <p:txBody>
          <a:bodyPr/>
          <a:lstStyle/>
          <a:p>
            <a:endParaRPr lang="en-CA"/>
          </a:p>
        </p:txBody>
      </p:sp>
      <p:sp>
        <p:nvSpPr>
          <p:cNvPr id="7" name="Slide Number Placeholder 6">
            <a:extLst>
              <a:ext uri="{FF2B5EF4-FFF2-40B4-BE49-F238E27FC236}">
                <a16:creationId xmlns:a16="http://schemas.microsoft.com/office/drawing/2014/main" id="{8E6008F5-7605-4852-9EA9-CF1955F523F8}"/>
              </a:ext>
            </a:extLst>
          </p:cNvPr>
          <p:cNvSpPr>
            <a:spLocks noGrp="1"/>
          </p:cNvSpPr>
          <p:nvPr>
            <p:ph type="sldNum" sz="quarter" idx="12"/>
          </p:nvPr>
        </p:nvSpPr>
        <p:spPr>
          <a:xfrm>
            <a:off x="8610600" y="6356358"/>
            <a:ext cx="2743200" cy="365125"/>
          </a:xfrm>
          <a:prstGeom prst="rect">
            <a:avLst/>
          </a:prstGeom>
        </p:spPr>
        <p:txBody>
          <a:bodyPr/>
          <a:lstStyle/>
          <a:p>
            <a:fld id="{80776354-5974-40A5-B41E-AD4171BFCBDF}" type="slidenum">
              <a:rPr lang="en-CA" smtClean="0"/>
              <a:t>‹#›</a:t>
            </a:fld>
            <a:endParaRPr lang="en-CA"/>
          </a:p>
        </p:txBody>
      </p:sp>
    </p:spTree>
    <p:extLst>
      <p:ext uri="{BB962C8B-B14F-4D97-AF65-F5344CB8AC3E}">
        <p14:creationId xmlns:p14="http://schemas.microsoft.com/office/powerpoint/2010/main" val="1032508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88D64-F586-458D-92BC-C918883B8FF8}"/>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16D8591A-31B2-4156-A090-46A956FFDCC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F788D86-A4CC-4D2E-A24D-6E8B0F5829BD}"/>
              </a:ext>
            </a:extLst>
          </p:cNvPr>
          <p:cNvSpPr>
            <a:spLocks noGrp="1"/>
          </p:cNvSpPr>
          <p:nvPr>
            <p:ph type="dt" sz="half" idx="10"/>
          </p:nvPr>
        </p:nvSpPr>
        <p:spPr>
          <a:xfrm>
            <a:off x="838200" y="6356358"/>
            <a:ext cx="2743200" cy="365125"/>
          </a:xfrm>
          <a:prstGeom prst="rect">
            <a:avLst/>
          </a:prstGeom>
        </p:spPr>
        <p:txBody>
          <a:bodyPr/>
          <a:lstStyle/>
          <a:p>
            <a:fld id="{349B1BB6-17BA-48C2-8395-62EAB74B79B4}" type="datetimeFigureOut">
              <a:rPr lang="en-CA" smtClean="0"/>
              <a:t>2022-09-08</a:t>
            </a:fld>
            <a:endParaRPr lang="en-CA"/>
          </a:p>
        </p:txBody>
      </p:sp>
      <p:sp>
        <p:nvSpPr>
          <p:cNvPr id="5" name="Footer Placeholder 4">
            <a:extLst>
              <a:ext uri="{FF2B5EF4-FFF2-40B4-BE49-F238E27FC236}">
                <a16:creationId xmlns:a16="http://schemas.microsoft.com/office/drawing/2014/main" id="{013475D1-4BC7-4134-92FA-5FC08E894F59}"/>
              </a:ext>
            </a:extLst>
          </p:cNvPr>
          <p:cNvSpPr>
            <a:spLocks noGrp="1"/>
          </p:cNvSpPr>
          <p:nvPr>
            <p:ph type="ftr" sz="quarter" idx="11"/>
          </p:nvPr>
        </p:nvSpPr>
        <p:spPr>
          <a:xfrm>
            <a:off x="4038600" y="6356358"/>
            <a:ext cx="4114800" cy="365125"/>
          </a:xfrm>
          <a:prstGeom prst="rect">
            <a:avLst/>
          </a:prstGeom>
        </p:spPr>
        <p:txBody>
          <a:bodyPr/>
          <a:lstStyle/>
          <a:p>
            <a:endParaRPr lang="en-CA"/>
          </a:p>
        </p:txBody>
      </p:sp>
      <p:sp>
        <p:nvSpPr>
          <p:cNvPr id="6" name="Slide Number Placeholder 5">
            <a:extLst>
              <a:ext uri="{FF2B5EF4-FFF2-40B4-BE49-F238E27FC236}">
                <a16:creationId xmlns:a16="http://schemas.microsoft.com/office/drawing/2014/main" id="{2F0F9DE1-73AF-4D6F-AE13-139BCE3A811C}"/>
              </a:ext>
            </a:extLst>
          </p:cNvPr>
          <p:cNvSpPr>
            <a:spLocks noGrp="1"/>
          </p:cNvSpPr>
          <p:nvPr>
            <p:ph type="sldNum" sz="quarter" idx="12"/>
          </p:nvPr>
        </p:nvSpPr>
        <p:spPr>
          <a:xfrm>
            <a:off x="8610600" y="6356358"/>
            <a:ext cx="2743200" cy="365125"/>
          </a:xfrm>
          <a:prstGeom prst="rect">
            <a:avLst/>
          </a:prstGeom>
        </p:spPr>
        <p:txBody>
          <a:bodyPr/>
          <a:lstStyle/>
          <a:p>
            <a:fld id="{80776354-5974-40A5-B41E-AD4171BFCBDF}" type="slidenum">
              <a:rPr lang="en-CA" smtClean="0"/>
              <a:t>‹#›</a:t>
            </a:fld>
            <a:endParaRPr lang="en-CA"/>
          </a:p>
        </p:txBody>
      </p:sp>
    </p:spTree>
    <p:extLst>
      <p:ext uri="{BB962C8B-B14F-4D97-AF65-F5344CB8AC3E}">
        <p14:creationId xmlns:p14="http://schemas.microsoft.com/office/powerpoint/2010/main" val="36111600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8A36DB-4F9B-4205-9A9D-432D62D4F891}"/>
              </a:ext>
            </a:extLst>
          </p:cNvPr>
          <p:cNvSpPr>
            <a:spLocks noGrp="1"/>
          </p:cNvSpPr>
          <p:nvPr>
            <p:ph type="title" orient="vert"/>
          </p:nvPr>
        </p:nvSpPr>
        <p:spPr>
          <a:xfrm>
            <a:off x="8724902"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65786C0F-C26E-4AD4-B759-85F8197B167E}"/>
              </a:ext>
            </a:extLst>
          </p:cNvPr>
          <p:cNvSpPr>
            <a:spLocks noGrp="1"/>
          </p:cNvSpPr>
          <p:nvPr>
            <p:ph type="body" orient="vert" idx="1"/>
          </p:nvPr>
        </p:nvSpPr>
        <p:spPr>
          <a:xfrm>
            <a:off x="838203"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ECC5F2B-9C06-46A1-937F-C201A01AD17C}"/>
              </a:ext>
            </a:extLst>
          </p:cNvPr>
          <p:cNvSpPr>
            <a:spLocks noGrp="1"/>
          </p:cNvSpPr>
          <p:nvPr>
            <p:ph type="dt" sz="half" idx="10"/>
          </p:nvPr>
        </p:nvSpPr>
        <p:spPr>
          <a:xfrm>
            <a:off x="838200" y="6356358"/>
            <a:ext cx="2743200" cy="365125"/>
          </a:xfrm>
          <a:prstGeom prst="rect">
            <a:avLst/>
          </a:prstGeom>
        </p:spPr>
        <p:txBody>
          <a:bodyPr/>
          <a:lstStyle/>
          <a:p>
            <a:fld id="{349B1BB6-17BA-48C2-8395-62EAB74B79B4}" type="datetimeFigureOut">
              <a:rPr lang="en-CA" smtClean="0"/>
              <a:t>2022-09-08</a:t>
            </a:fld>
            <a:endParaRPr lang="en-CA"/>
          </a:p>
        </p:txBody>
      </p:sp>
      <p:sp>
        <p:nvSpPr>
          <p:cNvPr id="5" name="Footer Placeholder 4">
            <a:extLst>
              <a:ext uri="{FF2B5EF4-FFF2-40B4-BE49-F238E27FC236}">
                <a16:creationId xmlns:a16="http://schemas.microsoft.com/office/drawing/2014/main" id="{372C7A0E-C6A9-4B54-BE75-B1D9D7746998}"/>
              </a:ext>
            </a:extLst>
          </p:cNvPr>
          <p:cNvSpPr>
            <a:spLocks noGrp="1"/>
          </p:cNvSpPr>
          <p:nvPr>
            <p:ph type="ftr" sz="quarter" idx="11"/>
          </p:nvPr>
        </p:nvSpPr>
        <p:spPr>
          <a:xfrm>
            <a:off x="4038600" y="6356358"/>
            <a:ext cx="4114800" cy="365125"/>
          </a:xfrm>
          <a:prstGeom prst="rect">
            <a:avLst/>
          </a:prstGeom>
        </p:spPr>
        <p:txBody>
          <a:bodyPr/>
          <a:lstStyle/>
          <a:p>
            <a:endParaRPr lang="en-CA"/>
          </a:p>
        </p:txBody>
      </p:sp>
      <p:sp>
        <p:nvSpPr>
          <p:cNvPr id="6" name="Slide Number Placeholder 5">
            <a:extLst>
              <a:ext uri="{FF2B5EF4-FFF2-40B4-BE49-F238E27FC236}">
                <a16:creationId xmlns:a16="http://schemas.microsoft.com/office/drawing/2014/main" id="{D48BBF28-BAD1-426B-A7B4-F4FC45A27308}"/>
              </a:ext>
            </a:extLst>
          </p:cNvPr>
          <p:cNvSpPr>
            <a:spLocks noGrp="1"/>
          </p:cNvSpPr>
          <p:nvPr>
            <p:ph type="sldNum" sz="quarter" idx="12"/>
          </p:nvPr>
        </p:nvSpPr>
        <p:spPr>
          <a:xfrm>
            <a:off x="8610600" y="6356358"/>
            <a:ext cx="2743200" cy="365125"/>
          </a:xfrm>
          <a:prstGeom prst="rect">
            <a:avLst/>
          </a:prstGeom>
        </p:spPr>
        <p:txBody>
          <a:bodyPr/>
          <a:lstStyle/>
          <a:p>
            <a:fld id="{80776354-5974-40A5-B41E-AD4171BFCBDF}" type="slidenum">
              <a:rPr lang="en-CA" smtClean="0"/>
              <a:t>‹#›</a:t>
            </a:fld>
            <a:endParaRPr lang="en-CA"/>
          </a:p>
        </p:txBody>
      </p:sp>
    </p:spTree>
    <p:extLst>
      <p:ext uri="{BB962C8B-B14F-4D97-AF65-F5344CB8AC3E}">
        <p14:creationId xmlns:p14="http://schemas.microsoft.com/office/powerpoint/2010/main" val="24647400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FI TITL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340AF-40F2-43EF-A424-FBD5620B0B32}"/>
              </a:ext>
            </a:extLst>
          </p:cNvPr>
          <p:cNvSpPr>
            <a:spLocks noGrp="1"/>
          </p:cNvSpPr>
          <p:nvPr>
            <p:ph type="ctrTitle"/>
          </p:nvPr>
        </p:nvSpPr>
        <p:spPr>
          <a:xfrm>
            <a:off x="1524000" y="3050435"/>
            <a:ext cx="9144000" cy="757130"/>
          </a:xfrm>
        </p:spPr>
        <p:txBody>
          <a:bodyPr anchor="b">
            <a:spAutoFit/>
          </a:bodyPr>
          <a:lstStyle>
            <a:lvl1pPr algn="ctr">
              <a:defRPr sz="4800">
                <a:solidFill>
                  <a:schemeClr val="accent2"/>
                </a:solidFill>
              </a:defRPr>
            </a:lvl1pPr>
          </a:lstStyle>
          <a:p>
            <a:r>
              <a:rPr lang="en-US" dirty="0"/>
              <a:t>Click to edit Master title style</a:t>
            </a:r>
            <a:endParaRPr lang="en-CA" dirty="0"/>
          </a:p>
        </p:txBody>
      </p:sp>
    </p:spTree>
    <p:extLst>
      <p:ext uri="{BB962C8B-B14F-4D97-AF65-F5344CB8AC3E}">
        <p14:creationId xmlns:p14="http://schemas.microsoft.com/office/powerpoint/2010/main" val="3412585683"/>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36D6A-CC4E-44A1-A4A0-28734A2F43D3}"/>
              </a:ext>
            </a:extLst>
          </p:cNvPr>
          <p:cNvSpPr>
            <a:spLocks noGrp="1"/>
          </p:cNvSpPr>
          <p:nvPr>
            <p:ph type="title"/>
          </p:nvPr>
        </p:nvSpPr>
        <p:spPr/>
        <p:txBody>
          <a:bodyPr>
            <a:normAutofit/>
          </a:bodyPr>
          <a:lstStyle>
            <a:lvl1pPr>
              <a:defRPr sz="4400">
                <a:solidFill>
                  <a:schemeClr val="tx1">
                    <a:lumMod val="95000"/>
                    <a:lumOff val="5000"/>
                  </a:schemeClr>
                </a:solidFill>
              </a:defRPr>
            </a:lvl1pPr>
          </a:lstStyle>
          <a:p>
            <a:r>
              <a:rPr lang="en-US" dirty="0"/>
              <a:t>Click to edit Master title style</a:t>
            </a:r>
            <a:endParaRPr lang="en-CA" dirty="0"/>
          </a:p>
        </p:txBody>
      </p:sp>
      <p:sp>
        <p:nvSpPr>
          <p:cNvPr id="3" name="Content Placeholder 2">
            <a:extLst>
              <a:ext uri="{FF2B5EF4-FFF2-40B4-BE49-F238E27FC236}">
                <a16:creationId xmlns:a16="http://schemas.microsoft.com/office/drawing/2014/main" id="{D58E92C6-9271-4204-B09B-7D8100E2683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7135038-78E8-426D-84BA-837CFFBF34F2}"/>
              </a:ext>
            </a:extLst>
          </p:cNvPr>
          <p:cNvSpPr>
            <a:spLocks noGrp="1"/>
          </p:cNvSpPr>
          <p:nvPr>
            <p:ph type="dt" sz="half" idx="10"/>
          </p:nvPr>
        </p:nvSpPr>
        <p:spPr>
          <a:xfrm>
            <a:off x="838200" y="6356358"/>
            <a:ext cx="2743200" cy="365125"/>
          </a:xfrm>
          <a:prstGeom prst="rect">
            <a:avLst/>
          </a:prstGeom>
        </p:spPr>
        <p:txBody>
          <a:bodyPr/>
          <a:lstStyle/>
          <a:p>
            <a:fld id="{349B1BB6-17BA-48C2-8395-62EAB74B79B4}" type="datetimeFigureOut">
              <a:rPr lang="en-CA" smtClean="0"/>
              <a:t>2022-09-08</a:t>
            </a:fld>
            <a:endParaRPr lang="en-CA"/>
          </a:p>
        </p:txBody>
      </p:sp>
      <p:sp>
        <p:nvSpPr>
          <p:cNvPr id="5" name="Footer Placeholder 4">
            <a:extLst>
              <a:ext uri="{FF2B5EF4-FFF2-40B4-BE49-F238E27FC236}">
                <a16:creationId xmlns:a16="http://schemas.microsoft.com/office/drawing/2014/main" id="{BE6DF455-D88B-4335-B94C-2BF90A6B16C1}"/>
              </a:ext>
            </a:extLst>
          </p:cNvPr>
          <p:cNvSpPr>
            <a:spLocks noGrp="1"/>
          </p:cNvSpPr>
          <p:nvPr>
            <p:ph type="ftr" sz="quarter" idx="11"/>
          </p:nvPr>
        </p:nvSpPr>
        <p:spPr>
          <a:xfrm>
            <a:off x="4038600" y="6356358"/>
            <a:ext cx="4114800" cy="365125"/>
          </a:xfrm>
          <a:prstGeom prst="rect">
            <a:avLst/>
          </a:prstGeom>
        </p:spPr>
        <p:txBody>
          <a:bodyPr/>
          <a:lstStyle/>
          <a:p>
            <a:endParaRPr lang="en-CA"/>
          </a:p>
        </p:txBody>
      </p:sp>
      <p:sp>
        <p:nvSpPr>
          <p:cNvPr id="6" name="Slide Number Placeholder 5">
            <a:extLst>
              <a:ext uri="{FF2B5EF4-FFF2-40B4-BE49-F238E27FC236}">
                <a16:creationId xmlns:a16="http://schemas.microsoft.com/office/drawing/2014/main" id="{FA07994E-119B-47C2-9E8D-D0FBB1D50471}"/>
              </a:ext>
            </a:extLst>
          </p:cNvPr>
          <p:cNvSpPr>
            <a:spLocks noGrp="1"/>
          </p:cNvSpPr>
          <p:nvPr>
            <p:ph type="sldNum" sz="quarter" idx="12"/>
          </p:nvPr>
        </p:nvSpPr>
        <p:spPr>
          <a:xfrm>
            <a:off x="8610600" y="6356358"/>
            <a:ext cx="2743200" cy="365125"/>
          </a:xfrm>
          <a:prstGeom prst="rect">
            <a:avLst/>
          </a:prstGeom>
        </p:spPr>
        <p:txBody>
          <a:bodyPr/>
          <a:lstStyle/>
          <a:p>
            <a:fld id="{80776354-5974-40A5-B41E-AD4171BFCBDF}" type="slidenum">
              <a:rPr lang="en-CA" smtClean="0"/>
              <a:t>‹#›</a:t>
            </a:fld>
            <a:endParaRPr lang="en-CA"/>
          </a:p>
        </p:txBody>
      </p:sp>
    </p:spTree>
    <p:extLst>
      <p:ext uri="{BB962C8B-B14F-4D97-AF65-F5344CB8AC3E}">
        <p14:creationId xmlns:p14="http://schemas.microsoft.com/office/powerpoint/2010/main" val="2651460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39442-F3FE-42EA-BEC2-D2F3AE8EFC90}"/>
              </a:ext>
            </a:extLst>
          </p:cNvPr>
          <p:cNvSpPr>
            <a:spLocks noGrp="1"/>
          </p:cNvSpPr>
          <p:nvPr>
            <p:ph type="title"/>
          </p:nvPr>
        </p:nvSpPr>
        <p:spPr>
          <a:xfrm>
            <a:off x="831851" y="1709746"/>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0D18E17E-267A-419A-A751-7CD8396B0E33}"/>
              </a:ext>
            </a:extLst>
          </p:cNvPr>
          <p:cNvSpPr>
            <a:spLocks noGrp="1"/>
          </p:cNvSpPr>
          <p:nvPr>
            <p:ph type="body" idx="1"/>
          </p:nvPr>
        </p:nvSpPr>
        <p:spPr>
          <a:xfrm>
            <a:off x="831851" y="4589471"/>
            <a:ext cx="10515600" cy="1500187"/>
          </a:xfrm>
        </p:spPr>
        <p:txBody>
          <a:bodyPr/>
          <a:lstStyle>
            <a:lvl1pPr marL="0" indent="0">
              <a:buNone/>
              <a:defRPr sz="2400">
                <a:solidFill>
                  <a:schemeClr val="tx1">
                    <a:tint val="75000"/>
                  </a:schemeClr>
                </a:solidFill>
              </a:defRPr>
            </a:lvl1pPr>
            <a:lvl2pPr marL="457167" indent="0">
              <a:buNone/>
              <a:defRPr sz="2000">
                <a:solidFill>
                  <a:schemeClr val="tx1">
                    <a:tint val="75000"/>
                  </a:schemeClr>
                </a:solidFill>
              </a:defRPr>
            </a:lvl2pPr>
            <a:lvl3pPr marL="914332" indent="0">
              <a:buNone/>
              <a:defRPr sz="1800">
                <a:solidFill>
                  <a:schemeClr val="tx1">
                    <a:tint val="75000"/>
                  </a:schemeClr>
                </a:solidFill>
              </a:defRPr>
            </a:lvl3pPr>
            <a:lvl4pPr marL="1371498" indent="0">
              <a:buNone/>
              <a:defRPr sz="1600">
                <a:solidFill>
                  <a:schemeClr val="tx1">
                    <a:tint val="75000"/>
                  </a:schemeClr>
                </a:solidFill>
              </a:defRPr>
            </a:lvl4pPr>
            <a:lvl5pPr marL="1828664" indent="0">
              <a:buNone/>
              <a:defRPr sz="1600">
                <a:solidFill>
                  <a:schemeClr val="tx1">
                    <a:tint val="75000"/>
                  </a:schemeClr>
                </a:solidFill>
              </a:defRPr>
            </a:lvl5pPr>
            <a:lvl6pPr marL="2285830" indent="0">
              <a:buNone/>
              <a:defRPr sz="1600">
                <a:solidFill>
                  <a:schemeClr val="tx1">
                    <a:tint val="75000"/>
                  </a:schemeClr>
                </a:solidFill>
              </a:defRPr>
            </a:lvl6pPr>
            <a:lvl7pPr marL="2742994" indent="0">
              <a:buNone/>
              <a:defRPr sz="1600">
                <a:solidFill>
                  <a:schemeClr val="tx1">
                    <a:tint val="75000"/>
                  </a:schemeClr>
                </a:solidFill>
              </a:defRPr>
            </a:lvl7pPr>
            <a:lvl8pPr marL="3200160" indent="0">
              <a:buNone/>
              <a:defRPr sz="1600">
                <a:solidFill>
                  <a:schemeClr val="tx1">
                    <a:tint val="75000"/>
                  </a:schemeClr>
                </a:solidFill>
              </a:defRPr>
            </a:lvl8pPr>
            <a:lvl9pPr marL="3657327"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1703DBF-24FD-45B7-937A-792FF56C92AE}"/>
              </a:ext>
            </a:extLst>
          </p:cNvPr>
          <p:cNvSpPr>
            <a:spLocks noGrp="1"/>
          </p:cNvSpPr>
          <p:nvPr>
            <p:ph type="dt" sz="half" idx="10"/>
          </p:nvPr>
        </p:nvSpPr>
        <p:spPr>
          <a:xfrm>
            <a:off x="838200" y="6356358"/>
            <a:ext cx="2743200" cy="365125"/>
          </a:xfrm>
          <a:prstGeom prst="rect">
            <a:avLst/>
          </a:prstGeom>
        </p:spPr>
        <p:txBody>
          <a:bodyPr/>
          <a:lstStyle/>
          <a:p>
            <a:fld id="{349B1BB6-17BA-48C2-8395-62EAB74B79B4}" type="datetimeFigureOut">
              <a:rPr lang="en-CA" smtClean="0"/>
              <a:t>2022-09-08</a:t>
            </a:fld>
            <a:endParaRPr lang="en-CA"/>
          </a:p>
        </p:txBody>
      </p:sp>
      <p:sp>
        <p:nvSpPr>
          <p:cNvPr id="5" name="Footer Placeholder 4">
            <a:extLst>
              <a:ext uri="{FF2B5EF4-FFF2-40B4-BE49-F238E27FC236}">
                <a16:creationId xmlns:a16="http://schemas.microsoft.com/office/drawing/2014/main" id="{07C15F3F-569F-4771-B4ED-28DE178FBA97}"/>
              </a:ext>
            </a:extLst>
          </p:cNvPr>
          <p:cNvSpPr>
            <a:spLocks noGrp="1"/>
          </p:cNvSpPr>
          <p:nvPr>
            <p:ph type="ftr" sz="quarter" idx="11"/>
          </p:nvPr>
        </p:nvSpPr>
        <p:spPr>
          <a:xfrm>
            <a:off x="4038600" y="6356358"/>
            <a:ext cx="4114800" cy="365125"/>
          </a:xfrm>
          <a:prstGeom prst="rect">
            <a:avLst/>
          </a:prstGeom>
        </p:spPr>
        <p:txBody>
          <a:bodyPr/>
          <a:lstStyle/>
          <a:p>
            <a:endParaRPr lang="en-CA"/>
          </a:p>
        </p:txBody>
      </p:sp>
      <p:sp>
        <p:nvSpPr>
          <p:cNvPr id="6" name="Slide Number Placeholder 5">
            <a:extLst>
              <a:ext uri="{FF2B5EF4-FFF2-40B4-BE49-F238E27FC236}">
                <a16:creationId xmlns:a16="http://schemas.microsoft.com/office/drawing/2014/main" id="{86D0A3CB-0305-4CE0-95FE-B92072989BD5}"/>
              </a:ext>
            </a:extLst>
          </p:cNvPr>
          <p:cNvSpPr>
            <a:spLocks noGrp="1"/>
          </p:cNvSpPr>
          <p:nvPr>
            <p:ph type="sldNum" sz="quarter" idx="12"/>
          </p:nvPr>
        </p:nvSpPr>
        <p:spPr>
          <a:xfrm>
            <a:off x="8610600" y="6356358"/>
            <a:ext cx="2743200" cy="365125"/>
          </a:xfrm>
          <a:prstGeom prst="rect">
            <a:avLst/>
          </a:prstGeom>
        </p:spPr>
        <p:txBody>
          <a:bodyPr/>
          <a:lstStyle/>
          <a:p>
            <a:fld id="{80776354-5974-40A5-B41E-AD4171BFCBDF}" type="slidenum">
              <a:rPr lang="en-CA" smtClean="0"/>
              <a:t>‹#›</a:t>
            </a:fld>
            <a:endParaRPr lang="en-CA"/>
          </a:p>
        </p:txBody>
      </p:sp>
    </p:spTree>
    <p:extLst>
      <p:ext uri="{BB962C8B-B14F-4D97-AF65-F5344CB8AC3E}">
        <p14:creationId xmlns:p14="http://schemas.microsoft.com/office/powerpoint/2010/main" val="258966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4A341-B8F9-4F43-90EB-DAB7AC41EEE3}"/>
              </a:ext>
            </a:extLst>
          </p:cNvPr>
          <p:cNvSpPr>
            <a:spLocks noGrp="1"/>
          </p:cNvSpPr>
          <p:nvPr>
            <p:ph type="title"/>
          </p:nvPr>
        </p:nvSpPr>
        <p:spPr>
          <a:xfrm>
            <a:off x="838200" y="363600"/>
            <a:ext cx="10515600" cy="1324800"/>
          </a:xfrm>
        </p:spPr>
        <p:txBody>
          <a:bodyPr>
            <a:noAutofit/>
          </a:bodyPr>
          <a:lstStyle>
            <a:lvl1pPr>
              <a:defRPr sz="4400">
                <a:solidFill>
                  <a:schemeClr val="tx1">
                    <a:lumMod val="95000"/>
                    <a:lumOff val="5000"/>
                  </a:schemeClr>
                </a:solidFill>
              </a:defRPr>
            </a:lvl1pPr>
          </a:lstStyle>
          <a:p>
            <a:r>
              <a:rPr lang="en-US" dirty="0"/>
              <a:t>Click to edit Master title style</a:t>
            </a:r>
            <a:endParaRPr lang="en-CA" dirty="0"/>
          </a:p>
        </p:txBody>
      </p:sp>
      <p:sp>
        <p:nvSpPr>
          <p:cNvPr id="3" name="Content Placeholder 2">
            <a:extLst>
              <a:ext uri="{FF2B5EF4-FFF2-40B4-BE49-F238E27FC236}">
                <a16:creationId xmlns:a16="http://schemas.microsoft.com/office/drawing/2014/main" id="{04A01F5F-0DF9-4874-AA60-D190F80237D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70B2CE84-6341-4CFB-BAAF-2A291FA95BB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D3B162D3-56E3-4E93-85D5-153F71D577DD}"/>
              </a:ext>
            </a:extLst>
          </p:cNvPr>
          <p:cNvSpPr>
            <a:spLocks noGrp="1"/>
          </p:cNvSpPr>
          <p:nvPr>
            <p:ph type="dt" sz="half" idx="10"/>
          </p:nvPr>
        </p:nvSpPr>
        <p:spPr>
          <a:xfrm>
            <a:off x="838200" y="6356360"/>
            <a:ext cx="2743200" cy="365125"/>
          </a:xfrm>
          <a:prstGeom prst="rect">
            <a:avLst/>
          </a:prstGeom>
        </p:spPr>
        <p:txBody>
          <a:bodyPr/>
          <a:lstStyle/>
          <a:p>
            <a:fld id="{349B1BB6-17BA-48C2-8395-62EAB74B79B4}" type="datetimeFigureOut">
              <a:rPr lang="en-CA" smtClean="0"/>
              <a:t>2022-09-08</a:t>
            </a:fld>
            <a:endParaRPr lang="en-CA"/>
          </a:p>
        </p:txBody>
      </p:sp>
      <p:sp>
        <p:nvSpPr>
          <p:cNvPr id="6" name="Footer Placeholder 5">
            <a:extLst>
              <a:ext uri="{FF2B5EF4-FFF2-40B4-BE49-F238E27FC236}">
                <a16:creationId xmlns:a16="http://schemas.microsoft.com/office/drawing/2014/main" id="{51C90F25-5305-42D3-8116-216331EB72AA}"/>
              </a:ext>
            </a:extLst>
          </p:cNvPr>
          <p:cNvSpPr>
            <a:spLocks noGrp="1"/>
          </p:cNvSpPr>
          <p:nvPr>
            <p:ph type="ftr" sz="quarter" idx="11"/>
          </p:nvPr>
        </p:nvSpPr>
        <p:spPr>
          <a:xfrm>
            <a:off x="4038600" y="6356360"/>
            <a:ext cx="4114800" cy="365125"/>
          </a:xfrm>
          <a:prstGeom prst="rect">
            <a:avLst/>
          </a:prstGeom>
        </p:spPr>
        <p:txBody>
          <a:bodyPr/>
          <a:lstStyle/>
          <a:p>
            <a:endParaRPr lang="en-CA"/>
          </a:p>
        </p:txBody>
      </p:sp>
      <p:sp>
        <p:nvSpPr>
          <p:cNvPr id="7" name="Slide Number Placeholder 6">
            <a:extLst>
              <a:ext uri="{FF2B5EF4-FFF2-40B4-BE49-F238E27FC236}">
                <a16:creationId xmlns:a16="http://schemas.microsoft.com/office/drawing/2014/main" id="{A64D5B12-F0FB-4481-9949-C531D66A3CA7}"/>
              </a:ext>
            </a:extLst>
          </p:cNvPr>
          <p:cNvSpPr>
            <a:spLocks noGrp="1"/>
          </p:cNvSpPr>
          <p:nvPr>
            <p:ph type="sldNum" sz="quarter" idx="12"/>
          </p:nvPr>
        </p:nvSpPr>
        <p:spPr>
          <a:xfrm>
            <a:off x="8610600" y="6356360"/>
            <a:ext cx="2743200" cy="365125"/>
          </a:xfrm>
          <a:prstGeom prst="rect">
            <a:avLst/>
          </a:prstGeom>
        </p:spPr>
        <p:txBody>
          <a:bodyPr/>
          <a:lstStyle/>
          <a:p>
            <a:fld id="{80776354-5974-40A5-B41E-AD4171BFCBDF}" type="slidenum">
              <a:rPr lang="en-CA" smtClean="0"/>
              <a:t>‹#›</a:t>
            </a:fld>
            <a:endParaRPr lang="en-CA"/>
          </a:p>
        </p:txBody>
      </p:sp>
    </p:spTree>
    <p:extLst>
      <p:ext uri="{BB962C8B-B14F-4D97-AF65-F5344CB8AC3E}">
        <p14:creationId xmlns:p14="http://schemas.microsoft.com/office/powerpoint/2010/main" val="2344244358"/>
      </p:ext>
    </p:extLst>
  </p:cSld>
  <p:clrMapOvr>
    <a:masterClrMapping/>
  </p:clrMapOvr>
  <p:extLst mod="1">
    <p:ext uri="{DCECCB84-F9BA-43D5-87BE-67443E8EF086}">
      <p15:sldGuideLst xmlns:p15="http://schemas.microsoft.com/office/powerpoint/2012/main">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5006E-9612-4B5B-B9D6-319842F378CC}"/>
              </a:ext>
            </a:extLst>
          </p:cNvPr>
          <p:cNvSpPr>
            <a:spLocks noGrp="1"/>
          </p:cNvSpPr>
          <p:nvPr>
            <p:ph type="title"/>
          </p:nvPr>
        </p:nvSpPr>
        <p:spPr>
          <a:xfrm>
            <a:off x="839788" y="365129"/>
            <a:ext cx="10515600" cy="1325563"/>
          </a:xfrm>
        </p:spPr>
        <p:txBody>
          <a:bodyPr>
            <a:normAutofit/>
          </a:bodyPr>
          <a:lstStyle>
            <a:lvl1pPr>
              <a:defRPr sz="4400">
                <a:solidFill>
                  <a:schemeClr val="tx1">
                    <a:lumMod val="95000"/>
                    <a:lumOff val="5000"/>
                  </a:schemeClr>
                </a:solidFill>
              </a:defRPr>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6EA0239C-3A52-4BA2-9EA7-5153B67D3CCF}"/>
              </a:ext>
            </a:extLst>
          </p:cNvPr>
          <p:cNvSpPr>
            <a:spLocks noGrp="1"/>
          </p:cNvSpPr>
          <p:nvPr>
            <p:ph type="body" idx="1"/>
          </p:nvPr>
        </p:nvSpPr>
        <p:spPr>
          <a:xfrm>
            <a:off x="839789" y="1681163"/>
            <a:ext cx="5157787" cy="823912"/>
          </a:xfrm>
        </p:spPr>
        <p:txBody>
          <a:bodyPr anchor="b"/>
          <a:lstStyle>
            <a:lvl1pPr marL="0" indent="0">
              <a:buNone/>
              <a:defRPr sz="2400" b="1"/>
            </a:lvl1pPr>
            <a:lvl2pPr marL="457167" indent="0">
              <a:buNone/>
              <a:defRPr sz="2000" b="1"/>
            </a:lvl2pPr>
            <a:lvl3pPr marL="914332"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299B155-DC71-4F26-B565-C2E9EBCDE289}"/>
              </a:ext>
            </a:extLst>
          </p:cNvPr>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5DE48D62-CF83-44B0-8129-54FAF5620D52}"/>
              </a:ext>
            </a:extLst>
          </p:cNvPr>
          <p:cNvSpPr>
            <a:spLocks noGrp="1"/>
          </p:cNvSpPr>
          <p:nvPr>
            <p:ph type="body" sz="quarter" idx="3"/>
          </p:nvPr>
        </p:nvSpPr>
        <p:spPr>
          <a:xfrm>
            <a:off x="6172203" y="1681163"/>
            <a:ext cx="5183188" cy="823912"/>
          </a:xfrm>
        </p:spPr>
        <p:txBody>
          <a:bodyPr anchor="b"/>
          <a:lstStyle>
            <a:lvl1pPr marL="0" indent="0">
              <a:buNone/>
              <a:defRPr sz="2400" b="1"/>
            </a:lvl1pPr>
            <a:lvl2pPr marL="457167" indent="0">
              <a:buNone/>
              <a:defRPr sz="2000" b="1"/>
            </a:lvl2pPr>
            <a:lvl3pPr marL="914332"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1FA1B36-252F-4195-B8E1-79F816A89818}"/>
              </a:ext>
            </a:extLst>
          </p:cNvPr>
          <p:cNvSpPr>
            <a:spLocks noGrp="1"/>
          </p:cNvSpPr>
          <p:nvPr>
            <p:ph sz="quarter" idx="4"/>
          </p:nvPr>
        </p:nvSpPr>
        <p:spPr>
          <a:xfrm>
            <a:off x="6172203"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62E4A17C-35CC-40ED-BAEF-87D258C51E49}"/>
              </a:ext>
            </a:extLst>
          </p:cNvPr>
          <p:cNvSpPr>
            <a:spLocks noGrp="1"/>
          </p:cNvSpPr>
          <p:nvPr>
            <p:ph type="dt" sz="half" idx="10"/>
          </p:nvPr>
        </p:nvSpPr>
        <p:spPr>
          <a:xfrm>
            <a:off x="838200" y="6356358"/>
            <a:ext cx="2743200" cy="365125"/>
          </a:xfrm>
          <a:prstGeom prst="rect">
            <a:avLst/>
          </a:prstGeom>
        </p:spPr>
        <p:txBody>
          <a:bodyPr/>
          <a:lstStyle/>
          <a:p>
            <a:fld id="{349B1BB6-17BA-48C2-8395-62EAB74B79B4}" type="datetimeFigureOut">
              <a:rPr lang="en-CA" smtClean="0"/>
              <a:t>2022-09-08</a:t>
            </a:fld>
            <a:endParaRPr lang="en-CA"/>
          </a:p>
        </p:txBody>
      </p:sp>
      <p:sp>
        <p:nvSpPr>
          <p:cNvPr id="8" name="Footer Placeholder 7">
            <a:extLst>
              <a:ext uri="{FF2B5EF4-FFF2-40B4-BE49-F238E27FC236}">
                <a16:creationId xmlns:a16="http://schemas.microsoft.com/office/drawing/2014/main" id="{00908122-560D-47B4-A7DC-8861A7101DC4}"/>
              </a:ext>
            </a:extLst>
          </p:cNvPr>
          <p:cNvSpPr>
            <a:spLocks noGrp="1"/>
          </p:cNvSpPr>
          <p:nvPr>
            <p:ph type="ftr" sz="quarter" idx="11"/>
          </p:nvPr>
        </p:nvSpPr>
        <p:spPr>
          <a:xfrm>
            <a:off x="4038600" y="6356358"/>
            <a:ext cx="4114800" cy="365125"/>
          </a:xfrm>
          <a:prstGeom prst="rect">
            <a:avLst/>
          </a:prstGeom>
        </p:spPr>
        <p:txBody>
          <a:bodyPr/>
          <a:lstStyle/>
          <a:p>
            <a:endParaRPr lang="en-CA"/>
          </a:p>
        </p:txBody>
      </p:sp>
      <p:sp>
        <p:nvSpPr>
          <p:cNvPr id="9" name="Slide Number Placeholder 8">
            <a:extLst>
              <a:ext uri="{FF2B5EF4-FFF2-40B4-BE49-F238E27FC236}">
                <a16:creationId xmlns:a16="http://schemas.microsoft.com/office/drawing/2014/main" id="{3104FF47-6DEE-4889-B131-EC047A70B90F}"/>
              </a:ext>
            </a:extLst>
          </p:cNvPr>
          <p:cNvSpPr>
            <a:spLocks noGrp="1"/>
          </p:cNvSpPr>
          <p:nvPr>
            <p:ph type="sldNum" sz="quarter" idx="12"/>
          </p:nvPr>
        </p:nvSpPr>
        <p:spPr>
          <a:xfrm>
            <a:off x="8610600" y="6356358"/>
            <a:ext cx="2743200" cy="365125"/>
          </a:xfrm>
          <a:prstGeom prst="rect">
            <a:avLst/>
          </a:prstGeom>
        </p:spPr>
        <p:txBody>
          <a:bodyPr/>
          <a:lstStyle/>
          <a:p>
            <a:fld id="{80776354-5974-40A5-B41E-AD4171BFCBDF}" type="slidenum">
              <a:rPr lang="en-CA" smtClean="0"/>
              <a:t>‹#›</a:t>
            </a:fld>
            <a:endParaRPr lang="en-CA"/>
          </a:p>
        </p:txBody>
      </p:sp>
    </p:spTree>
    <p:extLst>
      <p:ext uri="{BB962C8B-B14F-4D97-AF65-F5344CB8AC3E}">
        <p14:creationId xmlns:p14="http://schemas.microsoft.com/office/powerpoint/2010/main" val="2194107794"/>
      </p:ext>
    </p:extLst>
  </p:cSld>
  <p:clrMapOvr>
    <a:masterClrMapping/>
  </p:clrMapOvr>
  <p:extLst mod="1">
    <p:ext uri="{DCECCB84-F9BA-43D5-87BE-67443E8EF086}">
      <p15:sldGuideLst xmlns:p15="http://schemas.microsoft.com/office/powerpoint/2012/main">
        <p15:guide id="1" orient="horz" pos="232"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B0E0F-B29B-440D-9283-D8598F0CB403}"/>
              </a:ext>
            </a:extLst>
          </p:cNvPr>
          <p:cNvSpPr>
            <a:spLocks noGrp="1"/>
          </p:cNvSpPr>
          <p:nvPr>
            <p:ph type="title"/>
          </p:nvPr>
        </p:nvSpPr>
        <p:spPr>
          <a:xfrm>
            <a:off x="838200" y="365129"/>
            <a:ext cx="10515600" cy="1325563"/>
          </a:xfrm>
        </p:spPr>
        <p:txBody>
          <a:bodyPr>
            <a:normAutofit/>
          </a:bodyPr>
          <a:lstStyle>
            <a:lvl1pPr>
              <a:defRPr sz="4400">
                <a:solidFill>
                  <a:schemeClr val="tx1">
                    <a:lumMod val="95000"/>
                    <a:lumOff val="5000"/>
                  </a:schemeClr>
                </a:solidFill>
              </a:defRPr>
            </a:lvl1pPr>
          </a:lstStyle>
          <a:p>
            <a:r>
              <a:rPr lang="en-US"/>
              <a:t>Click to edit Master title style</a:t>
            </a:r>
            <a:endParaRPr lang="en-CA"/>
          </a:p>
        </p:txBody>
      </p:sp>
      <p:sp>
        <p:nvSpPr>
          <p:cNvPr id="3" name="Date Placeholder 2">
            <a:extLst>
              <a:ext uri="{FF2B5EF4-FFF2-40B4-BE49-F238E27FC236}">
                <a16:creationId xmlns:a16="http://schemas.microsoft.com/office/drawing/2014/main" id="{A414BA7D-30C1-46F5-BEF7-7439FCABE545}"/>
              </a:ext>
            </a:extLst>
          </p:cNvPr>
          <p:cNvSpPr>
            <a:spLocks noGrp="1"/>
          </p:cNvSpPr>
          <p:nvPr>
            <p:ph type="dt" sz="half" idx="10"/>
          </p:nvPr>
        </p:nvSpPr>
        <p:spPr>
          <a:xfrm>
            <a:off x="838200" y="6356358"/>
            <a:ext cx="2743200" cy="365125"/>
          </a:xfrm>
          <a:prstGeom prst="rect">
            <a:avLst/>
          </a:prstGeom>
        </p:spPr>
        <p:txBody>
          <a:bodyPr/>
          <a:lstStyle/>
          <a:p>
            <a:fld id="{349B1BB6-17BA-48C2-8395-62EAB74B79B4}" type="datetimeFigureOut">
              <a:rPr lang="en-CA" smtClean="0"/>
              <a:t>2022-09-08</a:t>
            </a:fld>
            <a:endParaRPr lang="en-CA"/>
          </a:p>
        </p:txBody>
      </p:sp>
      <p:sp>
        <p:nvSpPr>
          <p:cNvPr id="4" name="Footer Placeholder 3">
            <a:extLst>
              <a:ext uri="{FF2B5EF4-FFF2-40B4-BE49-F238E27FC236}">
                <a16:creationId xmlns:a16="http://schemas.microsoft.com/office/drawing/2014/main" id="{AA752371-6651-4329-A58C-F304DCF9FED5}"/>
              </a:ext>
            </a:extLst>
          </p:cNvPr>
          <p:cNvSpPr>
            <a:spLocks noGrp="1"/>
          </p:cNvSpPr>
          <p:nvPr>
            <p:ph type="ftr" sz="quarter" idx="11"/>
          </p:nvPr>
        </p:nvSpPr>
        <p:spPr>
          <a:xfrm>
            <a:off x="4038600" y="6356358"/>
            <a:ext cx="4114800" cy="365125"/>
          </a:xfrm>
          <a:prstGeom prst="rect">
            <a:avLst/>
          </a:prstGeom>
        </p:spPr>
        <p:txBody>
          <a:bodyPr/>
          <a:lstStyle/>
          <a:p>
            <a:endParaRPr lang="en-CA"/>
          </a:p>
        </p:txBody>
      </p:sp>
      <p:sp>
        <p:nvSpPr>
          <p:cNvPr id="5" name="Slide Number Placeholder 4">
            <a:extLst>
              <a:ext uri="{FF2B5EF4-FFF2-40B4-BE49-F238E27FC236}">
                <a16:creationId xmlns:a16="http://schemas.microsoft.com/office/drawing/2014/main" id="{89A60464-FE22-44D9-B5FE-BCB2C2BE541A}"/>
              </a:ext>
            </a:extLst>
          </p:cNvPr>
          <p:cNvSpPr>
            <a:spLocks noGrp="1"/>
          </p:cNvSpPr>
          <p:nvPr>
            <p:ph type="sldNum" sz="quarter" idx="12"/>
          </p:nvPr>
        </p:nvSpPr>
        <p:spPr>
          <a:xfrm>
            <a:off x="8610600" y="6356358"/>
            <a:ext cx="2743200" cy="365125"/>
          </a:xfrm>
          <a:prstGeom prst="rect">
            <a:avLst/>
          </a:prstGeom>
        </p:spPr>
        <p:txBody>
          <a:bodyPr/>
          <a:lstStyle/>
          <a:p>
            <a:fld id="{80776354-5974-40A5-B41E-AD4171BFCBDF}" type="slidenum">
              <a:rPr lang="en-CA" smtClean="0"/>
              <a:t>‹#›</a:t>
            </a:fld>
            <a:endParaRPr lang="en-CA"/>
          </a:p>
        </p:txBody>
      </p:sp>
    </p:spTree>
    <p:extLst>
      <p:ext uri="{BB962C8B-B14F-4D97-AF65-F5344CB8AC3E}">
        <p14:creationId xmlns:p14="http://schemas.microsoft.com/office/powerpoint/2010/main" val="909854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CFI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B0E0F-B29B-440D-9283-D8598F0CB403}"/>
              </a:ext>
            </a:extLst>
          </p:cNvPr>
          <p:cNvSpPr>
            <a:spLocks noGrp="1"/>
          </p:cNvSpPr>
          <p:nvPr>
            <p:ph type="title"/>
          </p:nvPr>
        </p:nvSpPr>
        <p:spPr>
          <a:xfrm>
            <a:off x="371475" y="372519"/>
            <a:ext cx="10515600" cy="535531"/>
          </a:xfrm>
        </p:spPr>
        <p:txBody>
          <a:bodyPr lIns="90000">
            <a:spAutoFit/>
          </a:bodyPr>
          <a:lstStyle>
            <a:lvl1pPr>
              <a:defRPr sz="3200">
                <a:solidFill>
                  <a:schemeClr val="tx2"/>
                </a:solidFill>
              </a:defRPr>
            </a:lvl1pPr>
          </a:lstStyle>
          <a:p>
            <a:r>
              <a:rPr lang="en-US"/>
              <a:t>Click to edit Master title style</a:t>
            </a:r>
            <a:endParaRPr lang="en-CA"/>
          </a:p>
        </p:txBody>
      </p:sp>
      <p:cxnSp>
        <p:nvCxnSpPr>
          <p:cNvPr id="7" name="Straight Connector 6">
            <a:extLst>
              <a:ext uri="{FF2B5EF4-FFF2-40B4-BE49-F238E27FC236}">
                <a16:creationId xmlns:a16="http://schemas.microsoft.com/office/drawing/2014/main" id="{17B2665D-B01D-4753-A2DA-D4F8395326EB}"/>
              </a:ext>
            </a:extLst>
          </p:cNvPr>
          <p:cNvCxnSpPr/>
          <p:nvPr userDrawn="1"/>
        </p:nvCxnSpPr>
        <p:spPr>
          <a:xfrm flipV="1">
            <a:off x="0" y="908050"/>
            <a:ext cx="144000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AB4F539F-2FBD-4985-AF70-6259D02CAE65}"/>
              </a:ext>
            </a:extLst>
          </p:cNvPr>
          <p:cNvSpPr txBox="1"/>
          <p:nvPr userDrawn="1"/>
        </p:nvSpPr>
        <p:spPr>
          <a:xfrm>
            <a:off x="242515" y="6500195"/>
            <a:ext cx="4540195" cy="261610"/>
          </a:xfrm>
          <a:prstGeom prst="rect">
            <a:avLst/>
          </a:prstGeom>
          <a:noFill/>
        </p:spPr>
        <p:txBody>
          <a:bodyPr wrap="square" rtlCol="0">
            <a:spAutoFit/>
          </a:bodyPr>
          <a:lstStyle/>
          <a:p>
            <a:r>
              <a:rPr lang="en-CA" sz="1100" dirty="0">
                <a:solidFill>
                  <a:schemeClr val="tx2"/>
                </a:solidFill>
              </a:rPr>
              <a:t>corporatefinanceinstitute.com</a:t>
            </a:r>
          </a:p>
        </p:txBody>
      </p:sp>
      <p:pic>
        <p:nvPicPr>
          <p:cNvPr id="10" name="Picture 9" descr="A picture containing clipart&#10;&#10;Description generated with high confidence">
            <a:extLst>
              <a:ext uri="{FF2B5EF4-FFF2-40B4-BE49-F238E27FC236}">
                <a16:creationId xmlns:a16="http://schemas.microsoft.com/office/drawing/2014/main" id="{A79466C1-3796-4430-8D81-6CEB24809B6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23266" y="6512143"/>
            <a:ext cx="772602" cy="249662"/>
          </a:xfrm>
          <a:prstGeom prst="rect">
            <a:avLst/>
          </a:prstGeom>
        </p:spPr>
      </p:pic>
    </p:spTree>
    <p:extLst>
      <p:ext uri="{BB962C8B-B14F-4D97-AF65-F5344CB8AC3E}">
        <p14:creationId xmlns:p14="http://schemas.microsoft.com/office/powerpoint/2010/main" val="35577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E90328-A974-4313-AFB3-C15257D9F0D0}"/>
              </a:ext>
            </a:extLst>
          </p:cNvPr>
          <p:cNvSpPr>
            <a:spLocks noGrp="1"/>
          </p:cNvSpPr>
          <p:nvPr>
            <p:ph type="dt" sz="half" idx="10"/>
          </p:nvPr>
        </p:nvSpPr>
        <p:spPr>
          <a:xfrm>
            <a:off x="838200" y="6356358"/>
            <a:ext cx="2743200" cy="365125"/>
          </a:xfrm>
          <a:prstGeom prst="rect">
            <a:avLst/>
          </a:prstGeom>
        </p:spPr>
        <p:txBody>
          <a:bodyPr/>
          <a:lstStyle/>
          <a:p>
            <a:fld id="{349B1BB6-17BA-48C2-8395-62EAB74B79B4}" type="datetimeFigureOut">
              <a:rPr lang="en-CA" smtClean="0"/>
              <a:t>2022-09-08</a:t>
            </a:fld>
            <a:endParaRPr lang="en-CA"/>
          </a:p>
        </p:txBody>
      </p:sp>
      <p:sp>
        <p:nvSpPr>
          <p:cNvPr id="3" name="Footer Placeholder 2">
            <a:extLst>
              <a:ext uri="{FF2B5EF4-FFF2-40B4-BE49-F238E27FC236}">
                <a16:creationId xmlns:a16="http://schemas.microsoft.com/office/drawing/2014/main" id="{174B9563-8E55-4466-9900-A84767B2300A}"/>
              </a:ext>
            </a:extLst>
          </p:cNvPr>
          <p:cNvSpPr>
            <a:spLocks noGrp="1"/>
          </p:cNvSpPr>
          <p:nvPr>
            <p:ph type="ftr" sz="quarter" idx="11"/>
          </p:nvPr>
        </p:nvSpPr>
        <p:spPr>
          <a:xfrm>
            <a:off x="4038600" y="6356358"/>
            <a:ext cx="4114800" cy="365125"/>
          </a:xfrm>
          <a:prstGeom prst="rect">
            <a:avLst/>
          </a:prstGeom>
        </p:spPr>
        <p:txBody>
          <a:bodyPr/>
          <a:lstStyle/>
          <a:p>
            <a:endParaRPr lang="en-CA"/>
          </a:p>
        </p:txBody>
      </p:sp>
      <p:sp>
        <p:nvSpPr>
          <p:cNvPr id="4" name="Slide Number Placeholder 3">
            <a:extLst>
              <a:ext uri="{FF2B5EF4-FFF2-40B4-BE49-F238E27FC236}">
                <a16:creationId xmlns:a16="http://schemas.microsoft.com/office/drawing/2014/main" id="{0E3844D0-7ED2-4EA9-BAE9-FAAD7C8B7978}"/>
              </a:ext>
            </a:extLst>
          </p:cNvPr>
          <p:cNvSpPr>
            <a:spLocks noGrp="1"/>
          </p:cNvSpPr>
          <p:nvPr>
            <p:ph type="sldNum" sz="quarter" idx="12"/>
          </p:nvPr>
        </p:nvSpPr>
        <p:spPr>
          <a:xfrm>
            <a:off x="8610600" y="6356358"/>
            <a:ext cx="2743200" cy="365125"/>
          </a:xfrm>
          <a:prstGeom prst="rect">
            <a:avLst/>
          </a:prstGeom>
        </p:spPr>
        <p:txBody>
          <a:bodyPr/>
          <a:lstStyle/>
          <a:p>
            <a:fld id="{80776354-5974-40A5-B41E-AD4171BFCBDF}" type="slidenum">
              <a:rPr lang="en-CA" smtClean="0"/>
              <a:t>‹#›</a:t>
            </a:fld>
            <a:endParaRPr lang="en-CA"/>
          </a:p>
        </p:txBody>
      </p:sp>
    </p:spTree>
    <p:extLst>
      <p:ext uri="{BB962C8B-B14F-4D97-AF65-F5344CB8AC3E}">
        <p14:creationId xmlns:p14="http://schemas.microsoft.com/office/powerpoint/2010/main" val="12953901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2B9D50-3460-4C97-9A6C-BE8B1D17AC57}"/>
              </a:ext>
            </a:extLst>
          </p:cNvPr>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9481DBA-CBBD-41F7-BA1B-0E8EAAD239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Tree>
    <p:extLst>
      <p:ext uri="{BB962C8B-B14F-4D97-AF65-F5344CB8AC3E}">
        <p14:creationId xmlns:p14="http://schemas.microsoft.com/office/powerpoint/2010/main" val="1658913562"/>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50" r:id="rId3"/>
    <p:sldLayoutId id="2147483651" r:id="rId4"/>
    <p:sldLayoutId id="2147483652" r:id="rId5"/>
    <p:sldLayoutId id="2147483653" r:id="rId6"/>
    <p:sldLayoutId id="2147483654" r:id="rId7"/>
    <p:sldLayoutId id="2147483660" r:id="rId8"/>
    <p:sldLayoutId id="2147483655" r:id="rId9"/>
    <p:sldLayoutId id="2147483656" r:id="rId10"/>
    <p:sldLayoutId id="2147483657" r:id="rId11"/>
    <p:sldLayoutId id="2147483658" r:id="rId12"/>
    <p:sldLayoutId id="2147483659" r:id="rId13"/>
  </p:sldLayoutIdLst>
  <p:txStyles>
    <p:titleStyle>
      <a:lvl1pPr algn="l" defTabSz="914332"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4" indent="-228584" algn="l" defTabSz="914332"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50" indent="-228584" algn="l" defTabSz="914332"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14" indent="-228584" algn="l" defTabSz="914332"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80" indent="-228584" algn="l" defTabSz="91433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47" indent="-228584" algn="l" defTabSz="91433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12" indent="-228584" algn="l" defTabSz="91433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78" indent="-228584" algn="l" defTabSz="91433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744" indent="-228584" algn="l" defTabSz="91433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910" indent="-228584" algn="l" defTabSz="91433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34" userDrawn="1">
          <p15:clr>
            <a:srgbClr val="F26B43"/>
          </p15:clr>
        </p15:guide>
        <p15:guide id="3" orient="horz" pos="572" userDrawn="1">
          <p15:clr>
            <a:srgbClr val="F26B43"/>
          </p15:clr>
        </p15:guide>
        <p15:guide id="4" orient="horz" pos="754" userDrawn="1">
          <p15:clr>
            <a:srgbClr val="F26B43"/>
          </p15:clr>
        </p15:guide>
        <p15:guide id="5" pos="7446" userDrawn="1">
          <p15:clr>
            <a:srgbClr val="F26B43"/>
          </p15:clr>
        </p15:guide>
        <p15:guide id="6" orient="horz" pos="374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sv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8.sv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57DF9A8-AD1C-4AF0-B0F1-633A54DE0DF8}"/>
              </a:ext>
            </a:extLst>
          </p:cNvPr>
          <p:cNvSpPr>
            <a:spLocks noGrp="1"/>
          </p:cNvSpPr>
          <p:nvPr>
            <p:ph type="ctrTitle"/>
          </p:nvPr>
        </p:nvSpPr>
        <p:spPr>
          <a:xfrm>
            <a:off x="1524000" y="3903052"/>
            <a:ext cx="9144000" cy="757130"/>
          </a:xfrm>
        </p:spPr>
        <p:txBody>
          <a:bodyPr>
            <a:normAutofit fontScale="90000"/>
          </a:bodyPr>
          <a:lstStyle/>
          <a:p>
            <a:r>
              <a:rPr lang="en-CA" b="1" dirty="0">
                <a:solidFill>
                  <a:schemeClr val="accent2"/>
                </a:solidFill>
                <a:latin typeface="Open Sans Light" panose="020B0306030504020204" pitchFamily="34" charset="0"/>
                <a:ea typeface="Open Sans Light" panose="020B0306030504020204" pitchFamily="34" charset="0"/>
                <a:cs typeface="Open Sans Light" panose="020B0306030504020204" pitchFamily="34" charset="0"/>
              </a:rPr>
              <a:t>Investment Banking Pitchbook Template</a:t>
            </a:r>
            <a:endParaRPr lang="en-CA" b="1" dirty="0">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3" name="Picture 2">
            <a:extLst>
              <a:ext uri="{FF2B5EF4-FFF2-40B4-BE49-F238E27FC236}">
                <a16:creationId xmlns:a16="http://schemas.microsoft.com/office/drawing/2014/main" id="{C53EF9AC-28BF-41F6-9F49-75744F3FE0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28712" y="1870936"/>
            <a:ext cx="3934576" cy="1220085"/>
          </a:xfrm>
          <a:prstGeom prst="rect">
            <a:avLst/>
          </a:prstGeom>
        </p:spPr>
      </p:pic>
      <p:sp>
        <p:nvSpPr>
          <p:cNvPr id="4" name="TextBox 3">
            <a:extLst>
              <a:ext uri="{FF2B5EF4-FFF2-40B4-BE49-F238E27FC236}">
                <a16:creationId xmlns:a16="http://schemas.microsoft.com/office/drawing/2014/main" id="{9DE02F96-5927-4D42-980D-393C5D893873}"/>
              </a:ext>
            </a:extLst>
          </p:cNvPr>
          <p:cNvSpPr txBox="1"/>
          <p:nvPr/>
        </p:nvSpPr>
        <p:spPr>
          <a:xfrm>
            <a:off x="4127157" y="4872681"/>
            <a:ext cx="3937686" cy="369332"/>
          </a:xfrm>
          <a:prstGeom prst="rect">
            <a:avLst/>
          </a:prstGeom>
          <a:noFill/>
        </p:spPr>
        <p:txBody>
          <a:bodyPr wrap="square" rtlCol="0">
            <a:spAutoFit/>
          </a:bodyPr>
          <a:lstStyle/>
          <a:p>
            <a:pPr algn="ctr"/>
            <a:r>
              <a:rPr lang="en-CA" dirty="0"/>
              <a:t>Insert Date</a:t>
            </a:r>
          </a:p>
        </p:txBody>
      </p:sp>
    </p:spTree>
    <p:extLst>
      <p:ext uri="{BB962C8B-B14F-4D97-AF65-F5344CB8AC3E}">
        <p14:creationId xmlns:p14="http://schemas.microsoft.com/office/powerpoint/2010/main" val="425224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Industry Overview</a:t>
            </a:r>
          </a:p>
        </p:txBody>
      </p:sp>
    </p:spTree>
    <p:extLst>
      <p:ext uri="{BB962C8B-B14F-4D97-AF65-F5344CB8AC3E}">
        <p14:creationId xmlns:p14="http://schemas.microsoft.com/office/powerpoint/2010/main" val="31466995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1338222364"/>
              </p:ext>
            </p:extLst>
          </p:nvPr>
        </p:nvGraphicFramePr>
        <p:xfrm>
          <a:off x="370805" y="1198802"/>
          <a:ext cx="11449727" cy="4748908"/>
        </p:xfrm>
        <a:graphic>
          <a:graphicData uri="http://schemas.openxmlformats.org/drawingml/2006/table">
            <a:tbl>
              <a:tblPr>
                <a:tableStyleId>{2D5ABB26-0587-4C30-8999-92F81FD0307C}</a:tableStyleId>
              </a:tblPr>
              <a:tblGrid>
                <a:gridCol w="1063009">
                  <a:extLst>
                    <a:ext uri="{9D8B030D-6E8A-4147-A177-3AD203B41FA5}">
                      <a16:colId xmlns:a16="http://schemas.microsoft.com/office/drawing/2014/main" val="20000"/>
                    </a:ext>
                  </a:extLst>
                </a:gridCol>
                <a:gridCol w="1063009">
                  <a:extLst>
                    <a:ext uri="{9D8B030D-6E8A-4147-A177-3AD203B41FA5}">
                      <a16:colId xmlns:a16="http://schemas.microsoft.com/office/drawing/2014/main" val="20001"/>
                    </a:ext>
                  </a:extLst>
                </a:gridCol>
                <a:gridCol w="1163415">
                  <a:extLst>
                    <a:ext uri="{9D8B030D-6E8A-4147-A177-3AD203B41FA5}">
                      <a16:colId xmlns:a16="http://schemas.microsoft.com/office/drawing/2014/main" val="20003"/>
                    </a:ext>
                  </a:extLst>
                </a:gridCol>
                <a:gridCol w="3963571">
                  <a:extLst>
                    <a:ext uri="{9D8B030D-6E8A-4147-A177-3AD203B41FA5}">
                      <a16:colId xmlns:a16="http://schemas.microsoft.com/office/drawing/2014/main" val="20002"/>
                    </a:ext>
                  </a:extLst>
                </a:gridCol>
                <a:gridCol w="4196723">
                  <a:extLst>
                    <a:ext uri="{9D8B030D-6E8A-4147-A177-3AD203B41FA5}">
                      <a16:colId xmlns:a16="http://schemas.microsoft.com/office/drawing/2014/main" val="20004"/>
                    </a:ext>
                  </a:extLst>
                </a:gridCol>
              </a:tblGrid>
              <a:tr h="241687">
                <a:tc>
                  <a:txBody>
                    <a:bodyPr/>
                    <a:lstStyle/>
                    <a:p>
                      <a:pPr algn="ctr" fontAlgn="b"/>
                      <a:r>
                        <a:rPr lang="en-US" sz="1100" b="1" u="none" strike="noStrike" dirty="0">
                          <a:solidFill>
                            <a:schemeClr val="bg1"/>
                          </a:solidFill>
                        </a:rPr>
                        <a:t>Company</a:t>
                      </a:r>
                      <a:endParaRPr lang="en-US" sz="1100" b="1" i="0" u="none" strike="noStrike" dirty="0">
                        <a:solidFill>
                          <a:schemeClr val="bg1"/>
                        </a:solidFill>
                        <a:latin typeface="+mn-lt"/>
                      </a:endParaRPr>
                    </a:p>
                  </a:txBody>
                  <a:tcPr marL="45720" marR="0" marT="18288" marB="18288" anchor="ctr">
                    <a:lnL>
                      <a:noFill/>
                    </a:lnL>
                    <a:lnR>
                      <a:noFill/>
                    </a:lnR>
                    <a:lnT>
                      <a:noFill/>
                    </a:lnT>
                    <a:lnB>
                      <a:noFill/>
                    </a:lnB>
                    <a:lnTlToBr w="12700" cmpd="sng">
                      <a:noFill/>
                      <a:prstDash val="solid"/>
                    </a:lnTlToBr>
                    <a:lnBlToTr w="12700" cmpd="sng">
                      <a:noFill/>
                      <a:prstDash val="solid"/>
                    </a:lnBlToTr>
                    <a:solidFill>
                      <a:schemeClr val="tx2"/>
                    </a:solidFill>
                  </a:tcPr>
                </a:tc>
                <a:tc>
                  <a:txBody>
                    <a:bodyPr/>
                    <a:lstStyle/>
                    <a:p>
                      <a:pPr algn="ctr" fontAlgn="b"/>
                      <a:r>
                        <a:rPr lang="en-US" sz="1100" b="1" u="none" strike="noStrike" dirty="0">
                          <a:solidFill>
                            <a:schemeClr val="bg1"/>
                          </a:solidFill>
                        </a:rPr>
                        <a:t>EV/ LTM Sales</a:t>
                      </a:r>
                      <a:endParaRPr lang="en-US" sz="1100" b="1" i="0" u="none" strike="noStrike" dirty="0">
                        <a:solidFill>
                          <a:schemeClr val="bg1"/>
                        </a:solidFill>
                        <a:latin typeface="+mn-lt"/>
                      </a:endParaRPr>
                    </a:p>
                  </a:txBody>
                  <a:tcPr marL="0" marR="0" marT="18288" marB="18288" anchor="ctr">
                    <a:lnL>
                      <a:noFill/>
                    </a:lnL>
                    <a:lnR>
                      <a:noFill/>
                    </a:lnR>
                    <a:lnT>
                      <a:noFill/>
                    </a:lnT>
                    <a:lnB>
                      <a:noFill/>
                    </a:lnB>
                    <a:lnTlToBr w="12700" cmpd="sng">
                      <a:noFill/>
                      <a:prstDash val="solid"/>
                    </a:lnTlToBr>
                    <a:lnBlToTr w="12700" cmpd="sng">
                      <a:noFill/>
                      <a:prstDash val="solid"/>
                    </a:lnBlToTr>
                    <a:solidFill>
                      <a:schemeClr val="tx2"/>
                    </a:solidFill>
                  </a:tcPr>
                </a:tc>
                <a:tc>
                  <a:txBody>
                    <a:bodyPr/>
                    <a:lstStyle/>
                    <a:p>
                      <a:pPr algn="ctr" fontAlgn="b"/>
                      <a:r>
                        <a:rPr lang="en-US" sz="1100" b="1" u="none" strike="noStrike" dirty="0">
                          <a:solidFill>
                            <a:schemeClr val="bg1"/>
                          </a:solidFill>
                        </a:rPr>
                        <a:t>EV/ LTM EBITDA</a:t>
                      </a:r>
                      <a:endParaRPr lang="en-US" sz="1100" b="1" i="0" u="none" strike="noStrike" dirty="0">
                        <a:solidFill>
                          <a:schemeClr val="bg1"/>
                        </a:solidFill>
                        <a:latin typeface="+mn-lt"/>
                      </a:endParaRPr>
                    </a:p>
                  </a:txBody>
                  <a:tcPr marL="0" marR="0" marT="18288" marB="18288" anchor="ctr">
                    <a:lnL>
                      <a:noFill/>
                    </a:lnL>
                    <a:lnR>
                      <a:noFill/>
                    </a:lnR>
                    <a:lnT>
                      <a:noFill/>
                    </a:lnT>
                    <a:lnB>
                      <a:noFill/>
                    </a:lnB>
                    <a:lnTlToBr w="12700" cmpd="sng">
                      <a:noFill/>
                      <a:prstDash val="solid"/>
                    </a:lnTlToBr>
                    <a:lnBlToTr w="12700" cmpd="sng">
                      <a:noFill/>
                      <a:prstDash val="solid"/>
                    </a:lnBlToTr>
                    <a:solidFill>
                      <a:schemeClr val="tx2"/>
                    </a:solidFill>
                  </a:tcPr>
                </a:tc>
                <a:tc>
                  <a:txBody>
                    <a:bodyPr/>
                    <a:lstStyle/>
                    <a:p>
                      <a:pPr algn="ctr" fontAlgn="b"/>
                      <a:r>
                        <a:rPr lang="en-US" sz="1100" b="1" u="none" strike="noStrike" dirty="0">
                          <a:solidFill>
                            <a:schemeClr val="bg1"/>
                          </a:solidFill>
                        </a:rPr>
                        <a:t>Strategy</a:t>
                      </a:r>
                      <a:endParaRPr lang="en-US" sz="1100" b="1" i="0" u="none" strike="noStrike" dirty="0">
                        <a:solidFill>
                          <a:schemeClr val="bg1"/>
                        </a:solidFill>
                        <a:latin typeface="+mn-lt"/>
                      </a:endParaRPr>
                    </a:p>
                  </a:txBody>
                  <a:tcPr marL="0" marR="0" marT="18288" marB="18288" anchor="ctr">
                    <a:lnL>
                      <a:noFill/>
                    </a:lnL>
                    <a:lnR>
                      <a:noFill/>
                    </a:lnR>
                    <a:lnT>
                      <a:noFill/>
                    </a:lnT>
                    <a:lnB>
                      <a:noFill/>
                    </a:lnB>
                    <a:lnTlToBr w="12700" cmpd="sng">
                      <a:noFill/>
                      <a:prstDash val="solid"/>
                    </a:lnTlToBr>
                    <a:lnBlToTr w="12700" cmpd="sng">
                      <a:noFill/>
                      <a:prstDash val="solid"/>
                    </a:lnBlToTr>
                    <a:solidFill>
                      <a:schemeClr val="tx2"/>
                    </a:solidFill>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100" b="1" u="none" strike="noStrike" dirty="0">
                          <a:solidFill>
                            <a:schemeClr val="bg1"/>
                          </a:solidFill>
                        </a:rPr>
                        <a:t>Structure</a:t>
                      </a:r>
                      <a:endParaRPr lang="en-US" sz="1100" b="1" i="0" u="none" strike="noStrike" dirty="0">
                        <a:solidFill>
                          <a:schemeClr val="bg1"/>
                        </a:solidFill>
                        <a:latin typeface="+mn-lt"/>
                      </a:endParaRPr>
                    </a:p>
                  </a:txBody>
                  <a:tcPr marL="0" marR="0" marT="18288" marB="18288" anchor="ctr">
                    <a:lnL>
                      <a:noFill/>
                    </a:lnL>
                    <a:lnR>
                      <a:noFill/>
                    </a:lnR>
                    <a:lnT>
                      <a:noFill/>
                    </a:lnT>
                    <a:lnB>
                      <a:noFill/>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0001"/>
                  </a:ext>
                </a:extLst>
              </a:tr>
              <a:tr h="860711">
                <a:tc>
                  <a:txBody>
                    <a:bodyPr/>
                    <a:lstStyle/>
                    <a:p>
                      <a:pPr algn="ctr" fontAlgn="b"/>
                      <a:endParaRPr lang="en-US" sz="900" b="1" i="0" u="none" strike="noStrike" dirty="0">
                        <a:solidFill>
                          <a:srgbClr val="444960"/>
                        </a:solidFill>
                        <a:latin typeface="+mn-lt"/>
                      </a:endParaRPr>
                    </a:p>
                  </a:txBody>
                  <a:tcPr marL="45720" marR="0" marT="18288" marB="18288" anchor="ctr">
                    <a:lnT>
                      <a:noFill/>
                    </a:lnT>
                  </a:tcP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r>
                        <a:rPr lang="en-US" sz="900" kern="1200" baseline="0" dirty="0"/>
                        <a:t>** What are the relevant valuation metrics for comps? **</a:t>
                      </a:r>
                      <a:endParaRPr lang="en-US" sz="900" b="0" kern="1200" baseline="0" dirty="0">
                        <a:solidFill>
                          <a:schemeClr val="tx1"/>
                        </a:solidFill>
                        <a:latin typeface="+mn-lt"/>
                        <a:ea typeface="+mn-ea"/>
                        <a:cs typeface="+mn-cs"/>
                      </a:endParaRPr>
                    </a:p>
                  </a:txBody>
                  <a:tcPr marL="27432" marR="0" marT="18288" marB="18288" anchor="ctr">
                    <a:lnT>
                      <a:noFill/>
                    </a:lnT>
                  </a:tcP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r>
                        <a:rPr lang="en-US" sz="900" kern="1200" baseline="0" dirty="0"/>
                        <a:t>(P/NAV? P/CF? EV/EBITDAR? etc.)</a:t>
                      </a:r>
                      <a:endParaRPr lang="en-US" sz="900" b="0" kern="1200" baseline="0" dirty="0">
                        <a:solidFill>
                          <a:schemeClr val="tx1"/>
                        </a:solidFill>
                        <a:latin typeface="+mn-lt"/>
                        <a:ea typeface="+mn-ea"/>
                        <a:cs typeface="+mn-cs"/>
                      </a:endParaRPr>
                    </a:p>
                  </a:txBody>
                  <a:tcPr marL="27432" marR="0" marT="18288" marB="18288" anchor="ctr">
                    <a:lnT>
                      <a:noFill/>
                    </a:lnT>
                  </a:tcP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(Any recent developments? Analyst consensus / sentiment? Overarching themes? Stated growth strategies? Are they direct competitors?)</a:t>
                      </a:r>
                      <a:endParaRPr lang="en-US" sz="900" b="0" kern="1200" baseline="0" dirty="0">
                        <a:solidFill>
                          <a:schemeClr val="tx1"/>
                        </a:solidFill>
                        <a:latin typeface="+mn-lt"/>
                        <a:ea typeface="+mn-ea"/>
                        <a:cs typeface="+mn-cs"/>
                      </a:endParaRPr>
                    </a:p>
                  </a:txBody>
                  <a:tcPr marL="27432" marR="0" marT="18288" marB="18288" anchor="ctr">
                    <a:lnT>
                      <a:noFill/>
                    </a:lnT>
                  </a:tcP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(What industry verticals do they operate in? What are their business segments? What’s the revenue split?) </a:t>
                      </a:r>
                      <a:endParaRPr lang="en-US" sz="900" b="0" kern="1200" baseline="0" dirty="0">
                        <a:solidFill>
                          <a:schemeClr val="tx1"/>
                        </a:solidFill>
                        <a:latin typeface="+mn-lt"/>
                        <a:ea typeface="+mn-ea"/>
                        <a:cs typeface="+mn-cs"/>
                      </a:endParaRPr>
                    </a:p>
                  </a:txBody>
                  <a:tcPr marL="27432" marR="0" marT="18288" marB="18288" anchor="ctr">
                    <a:lnT>
                      <a:noFill/>
                    </a:lnT>
                  </a:tcPr>
                </a:tc>
                <a:extLst>
                  <a:ext uri="{0D108BD9-81ED-4DB2-BD59-A6C34878D82A}">
                    <a16:rowId xmlns:a16="http://schemas.microsoft.com/office/drawing/2014/main" val="10005"/>
                  </a:ext>
                </a:extLst>
              </a:tr>
              <a:tr h="729302">
                <a:tc>
                  <a:txBody>
                    <a:bodyPr/>
                    <a:lstStyle/>
                    <a:p>
                      <a:pPr algn="ctr" fontAlgn="b"/>
                      <a:r>
                        <a:rPr lang="en-US" sz="900" u="none" strike="noStrike" dirty="0"/>
                        <a:t>(LOGO B)</a:t>
                      </a:r>
                      <a:endParaRPr lang="en-US" sz="900" b="1" i="0" u="none" strike="noStrike" dirty="0">
                        <a:solidFill>
                          <a:srgbClr val="444960"/>
                        </a:solidFill>
                        <a:latin typeface="+mn-lt"/>
                      </a:endParaRPr>
                    </a:p>
                  </a:txBody>
                  <a:tcPr marL="45720" marR="0" marT="18288" marB="18288" anchor="ctr">
                    <a:solidFill>
                      <a:schemeClr val="accent4"/>
                    </a:solidFill>
                  </a:tcP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(Any recent developments? Analyst consensus / sentiment? Overarching themes? Stated growth strategies? Are they direct competitors?)</a:t>
                      </a: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(What industry verticals do they operate in? What are their business segments? What’s the revenue split?) </a:t>
                      </a: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extLst>
                  <a:ext uri="{0D108BD9-81ED-4DB2-BD59-A6C34878D82A}">
                    <a16:rowId xmlns:a16="http://schemas.microsoft.com/office/drawing/2014/main" val="10002"/>
                  </a:ext>
                </a:extLst>
              </a:tr>
              <a:tr h="729302">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900" u="none" strike="noStrike" dirty="0"/>
                        <a:t>(LOGO C)</a:t>
                      </a:r>
                      <a:endParaRPr lang="en-US" sz="900" b="1" i="0" u="none" strike="noStrike" dirty="0">
                        <a:solidFill>
                          <a:srgbClr val="444960"/>
                        </a:solidFill>
                        <a:latin typeface="+mn-lt"/>
                      </a:endParaRPr>
                    </a:p>
                  </a:txBody>
                  <a:tcPr marL="45720" marR="0" marT="18288" marB="18288" anchor="ct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lang="en-US" sz="900" b="0" kern="1200" baseline="0" dirty="0">
                        <a:solidFill>
                          <a:schemeClr val="tx1"/>
                        </a:solidFill>
                        <a:latin typeface="+mn-lt"/>
                        <a:ea typeface="+mn-ea"/>
                        <a:cs typeface="+mn-cs"/>
                      </a:endParaRPr>
                    </a:p>
                  </a:txBody>
                  <a:tcPr marL="27432" marR="0" marT="18288" marB="18288" anchor="ct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lang="en-US" sz="900" b="0" kern="1200" baseline="0" dirty="0">
                        <a:solidFill>
                          <a:schemeClr val="tx1"/>
                        </a:solidFill>
                        <a:latin typeface="+mn-lt"/>
                        <a:ea typeface="+mn-ea"/>
                        <a:cs typeface="+mn-cs"/>
                      </a:endParaRPr>
                    </a:p>
                  </a:txBody>
                  <a:tcPr marL="27432" marR="0" marT="18288" marB="18288" anchor="ct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(Any recent developments? Analyst consensus / sentiment? Overarching themes? Stated growth strategies? Are they direct competitors?)</a:t>
                      </a:r>
                      <a:endParaRPr lang="en-US" sz="900" b="0" kern="1200" baseline="0" dirty="0">
                        <a:solidFill>
                          <a:schemeClr val="tx1"/>
                        </a:solidFill>
                        <a:latin typeface="+mn-lt"/>
                        <a:ea typeface="+mn-ea"/>
                        <a:cs typeface="+mn-cs"/>
                      </a:endParaRPr>
                    </a:p>
                  </a:txBody>
                  <a:tcPr marL="27432" marR="0" marT="18288" marB="18288" anchor="ct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(What industry verticals do they operate in? What are their business segments? What’s the revenue split?) </a:t>
                      </a:r>
                      <a:endParaRPr lang="en-US" sz="900" b="0" kern="1200" baseline="0" dirty="0">
                        <a:solidFill>
                          <a:schemeClr val="tx1"/>
                        </a:solidFill>
                        <a:latin typeface="+mn-lt"/>
                        <a:ea typeface="+mn-ea"/>
                        <a:cs typeface="+mn-cs"/>
                      </a:endParaRPr>
                    </a:p>
                  </a:txBody>
                  <a:tcPr marL="27432" marR="0" marT="18288" marB="18288" anchor="ctr"/>
                </a:tc>
                <a:extLst>
                  <a:ext uri="{0D108BD9-81ED-4DB2-BD59-A6C34878D82A}">
                    <a16:rowId xmlns:a16="http://schemas.microsoft.com/office/drawing/2014/main" val="10003"/>
                  </a:ext>
                </a:extLst>
              </a:tr>
              <a:tr h="729302">
                <a:tc>
                  <a:txBody>
                    <a:bodyPr/>
                    <a:lstStyle/>
                    <a:p>
                      <a:pPr algn="ctr" fontAlgn="b"/>
                      <a:r>
                        <a:rPr lang="en-US" sz="900" u="none" strike="noStrike" dirty="0"/>
                        <a:t>(LOGO D)</a:t>
                      </a:r>
                      <a:endParaRPr lang="en-US" sz="900" b="1" i="0" u="none" strike="noStrike" dirty="0">
                        <a:solidFill>
                          <a:srgbClr val="444960"/>
                        </a:solidFill>
                        <a:latin typeface="+mn-lt"/>
                      </a:endParaRPr>
                    </a:p>
                  </a:txBody>
                  <a:tcPr marL="45720" marR="0" marT="18288" marB="18288" anchor="ctr">
                    <a:solidFill>
                      <a:schemeClr val="accent4"/>
                    </a:solidFill>
                  </a:tcP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(Any recent developments? Analyst consensus / sentiment? Overarching themes? Stated growth strategies? Are they direct competitors?)</a:t>
                      </a: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(What industry verticals do they operate in? What are their business segments? What’s the revenue split?) </a:t>
                      </a: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extLst>
                  <a:ext uri="{0D108BD9-81ED-4DB2-BD59-A6C34878D82A}">
                    <a16:rowId xmlns:a16="http://schemas.microsoft.com/office/drawing/2014/main" val="10004"/>
                  </a:ext>
                </a:extLst>
              </a:tr>
              <a:tr h="729302">
                <a:tc>
                  <a:txBody>
                    <a:bodyPr/>
                    <a:lstStyle/>
                    <a:p>
                      <a:pPr algn="ctr" fontAlgn="b"/>
                      <a:r>
                        <a:rPr lang="en-US" sz="900" u="none" strike="noStrike" dirty="0"/>
                        <a:t>(LOGO E)</a:t>
                      </a:r>
                      <a:endParaRPr lang="en-US" sz="900" b="1" i="0" u="none" strike="noStrike" dirty="0">
                        <a:solidFill>
                          <a:srgbClr val="444960"/>
                        </a:solidFill>
                        <a:latin typeface="+mn-lt"/>
                      </a:endParaRPr>
                    </a:p>
                  </a:txBody>
                  <a:tcPr marL="45720" marR="0" marT="18288" marB="18288" anchor="ct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lang="en-US" sz="900" b="0" kern="1200" baseline="0" dirty="0">
                        <a:solidFill>
                          <a:schemeClr val="tx1"/>
                        </a:solidFill>
                        <a:latin typeface="+mn-lt"/>
                        <a:ea typeface="+mn-ea"/>
                        <a:cs typeface="+mn-cs"/>
                      </a:endParaRPr>
                    </a:p>
                  </a:txBody>
                  <a:tcPr marL="27432" marR="0" marT="18288" marB="18288" anchor="ct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lang="en-US" sz="900" b="0" kern="1200" baseline="0" dirty="0">
                        <a:solidFill>
                          <a:schemeClr val="tx1"/>
                        </a:solidFill>
                        <a:latin typeface="+mn-lt"/>
                        <a:ea typeface="+mn-ea"/>
                        <a:cs typeface="+mn-cs"/>
                      </a:endParaRPr>
                    </a:p>
                  </a:txBody>
                  <a:tcPr marL="27432" marR="0" marT="18288" marB="18288" anchor="ct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(Any recent developments? Analyst consensus / sentiment? Overarching themes? Stated growth strategies? Are they direct competitors?)</a:t>
                      </a:r>
                      <a:endParaRPr lang="en-US" sz="900" b="0" kern="1200" baseline="0" dirty="0">
                        <a:solidFill>
                          <a:schemeClr val="tx1"/>
                        </a:solidFill>
                        <a:latin typeface="+mn-lt"/>
                        <a:ea typeface="+mn-ea"/>
                        <a:cs typeface="+mn-cs"/>
                      </a:endParaRPr>
                    </a:p>
                  </a:txBody>
                  <a:tcPr marL="27432" marR="0" marT="18288" marB="18288" anchor="ct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(What industry verticals do they operate in? What are their business segments? What’s the revenue split?) </a:t>
                      </a:r>
                      <a:endParaRPr lang="en-US" sz="900" b="0" kern="1200" baseline="0" dirty="0">
                        <a:solidFill>
                          <a:schemeClr val="tx1"/>
                        </a:solidFill>
                        <a:latin typeface="+mn-lt"/>
                        <a:ea typeface="+mn-ea"/>
                        <a:cs typeface="+mn-cs"/>
                      </a:endParaRPr>
                    </a:p>
                  </a:txBody>
                  <a:tcPr marL="27432" marR="0" marT="18288" marB="18288" anchor="ctr"/>
                </a:tc>
                <a:extLst>
                  <a:ext uri="{0D108BD9-81ED-4DB2-BD59-A6C34878D82A}">
                    <a16:rowId xmlns:a16="http://schemas.microsoft.com/office/drawing/2014/main" val="10006"/>
                  </a:ext>
                </a:extLst>
              </a:tr>
              <a:tr h="729302">
                <a:tc>
                  <a:txBody>
                    <a:bodyPr/>
                    <a:lstStyle/>
                    <a:p>
                      <a:pPr algn="ctr" fontAlgn="b"/>
                      <a:r>
                        <a:rPr lang="en-US" sz="900" u="none" strike="noStrike" dirty="0"/>
                        <a:t>(LOGO F)</a:t>
                      </a:r>
                      <a:endParaRPr lang="en-US" sz="900" b="1" i="0" u="none" strike="noStrike" dirty="0">
                        <a:solidFill>
                          <a:srgbClr val="444960"/>
                        </a:solidFill>
                        <a:latin typeface="+mn-lt"/>
                      </a:endParaRPr>
                    </a:p>
                  </a:txBody>
                  <a:tcPr marL="45720" marR="0" marT="18288" marB="18288" anchor="ctr">
                    <a:solidFill>
                      <a:schemeClr val="accent4"/>
                    </a:solidFill>
                  </a:tcP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tc>
                  <a:txBody>
                    <a:bodyPr/>
                    <a:lstStyle/>
                    <a:p>
                      <a:pPr marL="115888" marR="0" lvl="0" indent="-115888"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(Any recent developments? Analyst consensus / sentiment? Overarching themes? Stated growth strategies? Are they direct competitors?)</a:t>
                      </a: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E3448"/>
                        </a:buClr>
                        <a:buSzPct val="150000"/>
                        <a:buFont typeface="Arial" panose="020B0604020202020204" pitchFamily="34" charset="0"/>
                        <a:buChar char="•"/>
                        <a:tabLst/>
                        <a:defRPr/>
                      </a:pPr>
                      <a:r>
                        <a:rPr lang="en-US" sz="900" kern="1200" baseline="0" dirty="0"/>
                        <a:t>(What industry verticals do they operate in? What are their business segments? What’s the revenue split?) </a:t>
                      </a:r>
                      <a:endParaRPr lang="en-US" sz="900" b="0" kern="1200" baseline="0" dirty="0">
                        <a:solidFill>
                          <a:schemeClr val="tx1"/>
                        </a:solidFill>
                        <a:latin typeface="+mn-lt"/>
                        <a:ea typeface="+mn-ea"/>
                        <a:cs typeface="+mn-cs"/>
                      </a:endParaRPr>
                    </a:p>
                  </a:txBody>
                  <a:tcPr marL="27432" marR="0" marT="18288" marB="18288" anchor="ctr">
                    <a:solidFill>
                      <a:schemeClr val="accent4"/>
                    </a:solidFill>
                  </a:tcPr>
                </a:tc>
                <a:extLst>
                  <a:ext uri="{0D108BD9-81ED-4DB2-BD59-A6C34878D82A}">
                    <a16:rowId xmlns:a16="http://schemas.microsoft.com/office/drawing/2014/main" val="10007"/>
                  </a:ext>
                </a:extLst>
              </a:tr>
            </a:tbl>
          </a:graphicData>
        </a:graphic>
      </p:graphicFrame>
      <p:sp>
        <p:nvSpPr>
          <p:cNvPr id="15" name="Title 14">
            <a:extLst>
              <a:ext uri="{FF2B5EF4-FFF2-40B4-BE49-F238E27FC236}">
                <a16:creationId xmlns:a16="http://schemas.microsoft.com/office/drawing/2014/main" id="{3A10DA61-10B6-4636-BCBF-FF6578D807C8}"/>
              </a:ext>
            </a:extLst>
          </p:cNvPr>
          <p:cNvSpPr>
            <a:spLocks noGrp="1"/>
          </p:cNvSpPr>
          <p:nvPr>
            <p:ph type="title"/>
          </p:nvPr>
        </p:nvSpPr>
        <p:spPr/>
        <p:txBody>
          <a:bodyPr/>
          <a:lstStyle/>
          <a:p>
            <a:r>
              <a:rPr lang="en-CA" dirty="0"/>
              <a:t>Competitive Environment</a:t>
            </a:r>
          </a:p>
        </p:txBody>
      </p:sp>
      <p:pic>
        <p:nvPicPr>
          <p:cNvPr id="35" name="Graphic 5">
            <a:extLst>
              <a:ext uri="{FF2B5EF4-FFF2-40B4-BE49-F238E27FC236}">
                <a16:creationId xmlns:a16="http://schemas.microsoft.com/office/drawing/2014/main" id="{678A4205-FB95-C945-BEB1-789A0C3C393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92305" y="1657175"/>
            <a:ext cx="890588" cy="392863"/>
          </a:xfrm>
          <a:prstGeom prst="rect">
            <a:avLst/>
          </a:prstGeom>
        </p:spPr>
      </p:pic>
      <p:cxnSp>
        <p:nvCxnSpPr>
          <p:cNvPr id="5" name="Straight Connector 4">
            <a:extLst>
              <a:ext uri="{FF2B5EF4-FFF2-40B4-BE49-F238E27FC236}">
                <a16:creationId xmlns:a16="http://schemas.microsoft.com/office/drawing/2014/main" id="{BEF1575C-12F2-44F2-9084-1AB5B63AE5BE}"/>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9F3270A6-3DFC-4AC1-83D1-EE83EAFAE4CC}"/>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8" name="TextBox 7">
            <a:extLst>
              <a:ext uri="{FF2B5EF4-FFF2-40B4-BE49-F238E27FC236}">
                <a16:creationId xmlns:a16="http://schemas.microsoft.com/office/drawing/2014/main" id="{D585E74C-71DC-42F6-ACE6-215D7BF60577}"/>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9" name="Oval 8">
            <a:extLst>
              <a:ext uri="{FF2B5EF4-FFF2-40B4-BE49-F238E27FC236}">
                <a16:creationId xmlns:a16="http://schemas.microsoft.com/office/drawing/2014/main" id="{377848A5-85D8-4E15-8642-96FDBB38D724}"/>
              </a:ext>
            </a:extLst>
          </p:cNvPr>
          <p:cNvSpPr/>
          <p:nvPr/>
        </p:nvSpPr>
        <p:spPr>
          <a:xfrm>
            <a:off x="4836087"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0" name="TextBox 9">
            <a:extLst>
              <a:ext uri="{FF2B5EF4-FFF2-40B4-BE49-F238E27FC236}">
                <a16:creationId xmlns:a16="http://schemas.microsoft.com/office/drawing/2014/main" id="{F9E293B9-5D48-4846-B909-C3C311224BCE}"/>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tx2"/>
                </a:solidFill>
              </a:rPr>
              <a:t>Industry Overview</a:t>
            </a:r>
          </a:p>
        </p:txBody>
      </p:sp>
      <p:sp>
        <p:nvSpPr>
          <p:cNvPr id="11" name="Oval 10">
            <a:extLst>
              <a:ext uri="{FF2B5EF4-FFF2-40B4-BE49-F238E27FC236}">
                <a16:creationId xmlns:a16="http://schemas.microsoft.com/office/drawing/2014/main" id="{B11F382B-2B9A-4410-AB0E-B478F1A75331}"/>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2" name="TextBox 11">
            <a:extLst>
              <a:ext uri="{FF2B5EF4-FFF2-40B4-BE49-F238E27FC236}">
                <a16:creationId xmlns:a16="http://schemas.microsoft.com/office/drawing/2014/main" id="{452FF483-E807-4582-BA0F-44A3516B13F9}"/>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13" name="Oval 12">
            <a:extLst>
              <a:ext uri="{FF2B5EF4-FFF2-40B4-BE49-F238E27FC236}">
                <a16:creationId xmlns:a16="http://schemas.microsoft.com/office/drawing/2014/main" id="{78227679-289E-4A2B-B086-B2CDEFDD3C01}"/>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4" name="TextBox 13">
            <a:extLst>
              <a:ext uri="{FF2B5EF4-FFF2-40B4-BE49-F238E27FC236}">
                <a16:creationId xmlns:a16="http://schemas.microsoft.com/office/drawing/2014/main" id="{82852783-3C0A-422F-92FE-23EAB093D2F6}"/>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16" name="Oval 15">
            <a:extLst>
              <a:ext uri="{FF2B5EF4-FFF2-40B4-BE49-F238E27FC236}">
                <a16:creationId xmlns:a16="http://schemas.microsoft.com/office/drawing/2014/main" id="{D9F474C5-4B04-48A1-A7E1-E7CC53E38B4C}"/>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17" name="TextBox 16">
            <a:extLst>
              <a:ext uri="{FF2B5EF4-FFF2-40B4-BE49-F238E27FC236}">
                <a16:creationId xmlns:a16="http://schemas.microsoft.com/office/drawing/2014/main" id="{9090D3D5-4AA9-449C-AE07-84AF2C241C4E}"/>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spTree>
    <p:extLst>
      <p:ext uri="{BB962C8B-B14F-4D97-AF65-F5344CB8AC3E}">
        <p14:creationId xmlns:p14="http://schemas.microsoft.com/office/powerpoint/2010/main" val="1225011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CC1A56-E5DF-4B95-AC1D-7AB11F380DB4}"/>
              </a:ext>
            </a:extLst>
          </p:cNvPr>
          <p:cNvPicPr>
            <a:picLocks noChangeAspect="1"/>
          </p:cNvPicPr>
          <p:nvPr/>
        </p:nvPicPr>
        <p:blipFill>
          <a:blip r:embed="rId2"/>
          <a:stretch>
            <a:fillRect/>
          </a:stretch>
        </p:blipFill>
        <p:spPr>
          <a:xfrm>
            <a:off x="6387877" y="1681433"/>
            <a:ext cx="5566784" cy="2284025"/>
          </a:xfrm>
          <a:prstGeom prst="rect">
            <a:avLst/>
          </a:prstGeom>
        </p:spPr>
      </p:pic>
      <p:sp>
        <p:nvSpPr>
          <p:cNvPr id="27" name="TextBox 26">
            <a:extLst>
              <a:ext uri="{FF2B5EF4-FFF2-40B4-BE49-F238E27FC236}">
                <a16:creationId xmlns:a16="http://schemas.microsoft.com/office/drawing/2014/main" id="{4AF743B8-EF17-4026-8B14-1A3A31552304}"/>
              </a:ext>
            </a:extLst>
          </p:cNvPr>
          <p:cNvSpPr txBox="1"/>
          <p:nvPr/>
        </p:nvSpPr>
        <p:spPr>
          <a:xfrm>
            <a:off x="6387877" y="1198807"/>
            <a:ext cx="5432652" cy="261610"/>
          </a:xfrm>
          <a:prstGeom prst="rect">
            <a:avLst/>
          </a:prstGeom>
          <a:solidFill>
            <a:srgbClr val="132E57"/>
          </a:solidFill>
        </p:spPr>
        <p:txBody>
          <a:bodyPr wrap="square" rtlCol="0">
            <a:spAutoFit/>
          </a:bodyPr>
          <a:lstStyle/>
          <a:p>
            <a:r>
              <a:rPr lang="en-US" sz="1100" b="1" dirty="0">
                <a:solidFill>
                  <a:schemeClr val="bg1"/>
                </a:solidFill>
              </a:rPr>
              <a:t>Industry Spending</a:t>
            </a:r>
            <a:endParaRPr lang="en-CA" sz="1100" b="1" dirty="0">
              <a:solidFill>
                <a:schemeClr val="bg1"/>
              </a:solidFill>
            </a:endParaRPr>
          </a:p>
        </p:txBody>
      </p:sp>
      <p:graphicFrame>
        <p:nvGraphicFramePr>
          <p:cNvPr id="12" name="Group 294"/>
          <p:cNvGraphicFramePr>
            <a:graphicFrameLocks noGrp="1"/>
          </p:cNvGraphicFramePr>
          <p:nvPr>
            <p:extLst>
              <p:ext uri="{D42A27DB-BD31-4B8C-83A1-F6EECF244321}">
                <p14:modId xmlns:p14="http://schemas.microsoft.com/office/powerpoint/2010/main" val="545188927"/>
              </p:ext>
            </p:extLst>
          </p:nvPr>
        </p:nvGraphicFramePr>
        <p:xfrm>
          <a:off x="370801" y="1458161"/>
          <a:ext cx="5432652" cy="4481501"/>
        </p:xfrm>
        <a:graphic>
          <a:graphicData uri="http://schemas.openxmlformats.org/drawingml/2006/table">
            <a:tbl>
              <a:tblPr>
                <a:tableStyleId>{2D5ABB26-0587-4C30-8999-92F81FD0307C}</a:tableStyleId>
              </a:tblPr>
              <a:tblGrid>
                <a:gridCol w="3818400">
                  <a:extLst>
                    <a:ext uri="{9D8B030D-6E8A-4147-A177-3AD203B41FA5}">
                      <a16:colId xmlns:a16="http://schemas.microsoft.com/office/drawing/2014/main" val="20000"/>
                    </a:ext>
                  </a:extLst>
                </a:gridCol>
                <a:gridCol w="1614252">
                  <a:extLst>
                    <a:ext uri="{9D8B030D-6E8A-4147-A177-3AD203B41FA5}">
                      <a16:colId xmlns:a16="http://schemas.microsoft.com/office/drawing/2014/main" val="20001"/>
                    </a:ext>
                  </a:extLst>
                </a:gridCol>
              </a:tblGrid>
              <a:tr h="233155">
                <a:tc gridSpan="2">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1100" u="none" strike="noStrike" cap="none" normalizeH="0" baseline="0" dirty="0">
                          <a:ln>
                            <a:noFill/>
                          </a:ln>
                          <a:effectLst/>
                        </a:rPr>
                        <a:t>Industry Revenue Breakdown by Major Segment (2016)</a:t>
                      </a:r>
                      <a:endParaRPr kumimoji="0" lang="en-US" sz="1100" b="1" i="0" u="none" strike="noStrike" cap="none" normalizeH="0" baseline="0" dirty="0">
                        <a:ln>
                          <a:noFill/>
                        </a:ln>
                        <a:solidFill>
                          <a:schemeClr val="bg1"/>
                        </a:solidFill>
                        <a:effectLst/>
                        <a:latin typeface="+mj-lt"/>
                        <a:ea typeface="MS PGothic" pitchFamily="34" charset="-128"/>
                        <a:cs typeface="Arial" charset="0"/>
                      </a:endParaRPr>
                    </a:p>
                  </a:txBody>
                  <a:tcPr marT="0" marB="0" anchor="ctr" horzOverflow="overflow">
                    <a:solidFill>
                      <a:schemeClr val="accent3"/>
                    </a:solidFill>
                  </a:tcPr>
                </a:tc>
                <a:tc hMerge="1">
                  <a:txBody>
                    <a:bodyPr/>
                    <a:lstStyle/>
                    <a:p>
                      <a:endParaRPr lang="en-US"/>
                    </a:p>
                  </a:txBody>
                  <a:tcPr/>
                </a:tc>
                <a:extLst>
                  <a:ext uri="{0D108BD9-81ED-4DB2-BD59-A6C34878D82A}">
                    <a16:rowId xmlns:a16="http://schemas.microsoft.com/office/drawing/2014/main" val="10001"/>
                  </a:ext>
                </a:extLst>
              </a:tr>
              <a:tr h="233155">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Growing Vertical Revenue</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02"/>
                  </a:ext>
                </a:extLst>
              </a:tr>
              <a:tr h="233155">
                <a:tc>
                  <a:txBody>
                    <a:bodyPr/>
                    <a:lstStyle/>
                    <a:p>
                      <a:pPr marL="0" marR="0" lvl="0" indent="-287337"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New Vertical Revenue</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03"/>
                  </a:ext>
                </a:extLst>
              </a:tr>
              <a:tr h="233155">
                <a:tc>
                  <a:txBody>
                    <a:bodyPr/>
                    <a:lstStyle/>
                    <a:p>
                      <a:pPr marL="0" marR="0" lvl="0" indent="-287337"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Stagnating Vertical Revenue</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04"/>
                  </a:ext>
                </a:extLst>
              </a:tr>
              <a:tr h="233155">
                <a:tc>
                  <a:txBody>
                    <a:bodyPr/>
                    <a:lstStyle/>
                    <a:p>
                      <a:pPr marL="0" marR="0" lvl="0" indent="-287337"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Declining Vertical Revenue</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05"/>
                  </a:ext>
                </a:extLst>
              </a:tr>
              <a:tr h="233155">
                <a:tc gridSpan="2">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1100" u="none" strike="noStrike" cap="none" normalizeH="0" baseline="0" dirty="0">
                          <a:ln>
                            <a:noFill/>
                          </a:ln>
                          <a:effectLst/>
                        </a:rPr>
                        <a:t>Key Industry Averages</a:t>
                      </a:r>
                      <a:endParaRPr kumimoji="0" lang="en-US" sz="1100" b="1" i="0" u="none" strike="noStrike" cap="none" normalizeH="0" baseline="0" dirty="0">
                        <a:ln>
                          <a:noFill/>
                        </a:ln>
                        <a:solidFill>
                          <a:schemeClr val="bg1"/>
                        </a:solidFill>
                        <a:effectLst/>
                        <a:latin typeface="+mj-lt"/>
                        <a:ea typeface="MS PGothic" pitchFamily="34" charset="-128"/>
                        <a:cs typeface="Arial" charset="0"/>
                      </a:endParaRPr>
                    </a:p>
                  </a:txBody>
                  <a:tcPr marT="0" marB="0" anchor="ctr" horzOverflow="overflow">
                    <a:solidFill>
                      <a:schemeClr val="accent3"/>
                    </a:solidFill>
                  </a:tcPr>
                </a:tc>
                <a:tc hMerge="1">
                  <a:txBody>
                    <a:bodyPr/>
                    <a:lstStyle/>
                    <a:p>
                      <a:endParaRPr lang="en-US"/>
                    </a:p>
                  </a:txBody>
                  <a:tcPr/>
                </a:tc>
                <a:extLst>
                  <a:ext uri="{0D108BD9-81ED-4DB2-BD59-A6C34878D82A}">
                    <a16:rowId xmlns:a16="http://schemas.microsoft.com/office/drawing/2014/main" val="10008"/>
                  </a:ext>
                </a:extLst>
              </a:tr>
              <a:tr h="233155">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Total Debt/EBITDA</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09"/>
                  </a:ext>
                </a:extLst>
              </a:tr>
              <a:tr h="233155">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Total Debt/EV</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10"/>
                  </a:ext>
                </a:extLst>
              </a:tr>
              <a:tr h="233155">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EBITDA margin</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11"/>
                  </a:ext>
                </a:extLst>
              </a:tr>
              <a:tr h="233155">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EV/EBITDA </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12"/>
                  </a:ext>
                </a:extLst>
              </a:tr>
              <a:tr h="233155">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P/E Ratio</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13"/>
                  </a:ext>
                </a:extLst>
              </a:tr>
              <a:tr h="233155">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Market share of top 5 players</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14"/>
                  </a:ext>
                </a:extLst>
              </a:tr>
              <a:tr h="233155">
                <a:tc gridSpan="2">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defRPr/>
                      </a:pPr>
                      <a:r>
                        <a:rPr kumimoji="0" lang="en-US" sz="1100" u="none" strike="noStrike" kern="1200" cap="none" normalizeH="0" baseline="0" dirty="0">
                          <a:ln>
                            <a:noFill/>
                          </a:ln>
                          <a:effectLst/>
                        </a:rPr>
                        <a:t>Global Industry</a:t>
                      </a:r>
                      <a:endParaRPr kumimoji="0" lang="en-US" sz="1100" b="1" i="0" u="none" strike="noStrike" kern="1200" cap="none" normalizeH="0" baseline="0" dirty="0">
                        <a:ln>
                          <a:noFill/>
                        </a:ln>
                        <a:solidFill>
                          <a:schemeClr val="bg1"/>
                        </a:solidFill>
                        <a:effectLst/>
                        <a:latin typeface="+mj-lt"/>
                        <a:ea typeface="MS PGothic" pitchFamily="34" charset="-128"/>
                        <a:cs typeface="Arial" charset="0"/>
                      </a:endParaRPr>
                    </a:p>
                  </a:txBody>
                  <a:tcPr marT="0" marB="0" anchor="ctr" horzOverflow="overflow">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rgbClr val="003399"/>
                        </a:buClr>
                        <a:buSzTx/>
                        <a:buFont typeface="Wingdings" pitchFamily="2" charset="2"/>
                        <a:buNone/>
                        <a:tabLst/>
                      </a:pPr>
                      <a:endParaRPr kumimoji="0" lang="en-US" sz="1000" b="0" i="0" u="none" strike="noStrike" cap="none" normalizeH="0" baseline="0" dirty="0">
                        <a:ln>
                          <a:noFill/>
                        </a:ln>
                        <a:solidFill>
                          <a:schemeClr val="tx1"/>
                        </a:solidFill>
                        <a:effectLst/>
                        <a:latin typeface="Helvetica" pitchFamily="34" charset="0"/>
                        <a:ea typeface="MS PGothic" pitchFamily="34" charset="-128"/>
                        <a:cs typeface="Arial" charset="0"/>
                      </a:endParaRPr>
                    </a:p>
                  </a:txBody>
                  <a:tcPr marT="0" marB="0" anchor="ctr" horzOverflow="overflow">
                    <a:lnL w="12700" cap="flat" cmpd="sng" algn="ctr">
                      <a:solidFill>
                        <a:schemeClr val="bg1"/>
                      </a:solidFill>
                      <a:prstDash val="solid"/>
                      <a:round/>
                      <a:headEnd type="none" w="med" len="med"/>
                      <a:tailEnd type="none" w="med" len="med"/>
                    </a:lnL>
                    <a:lnR w="9525"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15"/>
                  </a:ext>
                </a:extLst>
              </a:tr>
              <a:tr h="233155">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Total revenues</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defRPr/>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16"/>
                  </a:ext>
                </a:extLst>
              </a:tr>
              <a:tr h="233155">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Forecasted 5-year revenue growth</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endParaRPr kumimoji="0" lang="en-US" sz="11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extLst>
                  <a:ext uri="{0D108BD9-81ED-4DB2-BD59-A6C34878D82A}">
                    <a16:rowId xmlns:a16="http://schemas.microsoft.com/office/drawing/2014/main" val="10017"/>
                  </a:ext>
                </a:extLst>
              </a:tr>
              <a:tr h="233155">
                <a:tc gridSpan="2">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defRPr/>
                      </a:pPr>
                      <a:r>
                        <a:rPr kumimoji="0" lang="en-US" sz="1100" u="none" strike="noStrike" cap="none" normalizeH="0" baseline="0" dirty="0">
                          <a:ln>
                            <a:noFill/>
                          </a:ln>
                          <a:effectLst/>
                        </a:rPr>
                        <a:t>Revenue Profile </a:t>
                      </a:r>
                      <a:endParaRPr kumimoji="0" lang="en-US" sz="1100" b="1" i="0" u="none" strike="noStrike" cap="none" normalizeH="0" baseline="0" dirty="0">
                        <a:ln>
                          <a:noFill/>
                        </a:ln>
                        <a:solidFill>
                          <a:schemeClr val="bg1"/>
                        </a:solidFill>
                        <a:effectLst/>
                        <a:latin typeface="+mj-lt"/>
                        <a:ea typeface="MS PGothic" pitchFamily="34" charset="-128"/>
                        <a:cs typeface="Arial" charset="0"/>
                      </a:endParaRPr>
                    </a:p>
                  </a:txBody>
                  <a:tcPr marT="0" marB="0" anchor="ctr" horzOverflow="overflow">
                    <a:solidFill>
                      <a:schemeClr val="accent3"/>
                    </a:solidFill>
                  </a:tcPr>
                </a:tc>
                <a:tc hMerge="1">
                  <a:txBody>
                    <a:bodyPr/>
                    <a:lstStyle/>
                    <a:p>
                      <a:endParaRPr lang="en-CA"/>
                    </a:p>
                  </a:txBody>
                  <a:tcPr/>
                </a:tc>
                <a:extLst>
                  <a:ext uri="{0D108BD9-81ED-4DB2-BD59-A6C34878D82A}">
                    <a16:rowId xmlns:a16="http://schemas.microsoft.com/office/drawing/2014/main" val="10018"/>
                  </a:ext>
                </a:extLst>
              </a:tr>
              <a:tr h="383805">
                <a:tc gridSpan="2">
                  <a:txBody>
                    <a:bodyPr/>
                    <a:lstStyle/>
                    <a:p>
                      <a:pPr marL="0" marR="0" lvl="0" indent="0" algn="l" defTabSz="914400" rtl="0" eaLnBrk="1" fontAlgn="base" latinLnBrk="0" hangingPunct="1">
                        <a:lnSpc>
                          <a:spcPct val="100000"/>
                        </a:lnSpc>
                        <a:spcBef>
                          <a:spcPts val="600"/>
                        </a:spcBef>
                        <a:spcAft>
                          <a:spcPts val="300"/>
                        </a:spcAft>
                        <a:buClr>
                          <a:srgbClr val="003399"/>
                        </a:buClr>
                        <a:buSzTx/>
                        <a:buFont typeface="Wingdings" pitchFamily="2" charset="2"/>
                        <a:buNone/>
                        <a:tabLst/>
                      </a:pPr>
                      <a:r>
                        <a:rPr kumimoji="0" lang="en-US" sz="900" u="none" strike="noStrike" cap="none" normalizeH="0" baseline="0" dirty="0">
                          <a:ln>
                            <a:noFill/>
                          </a:ln>
                          <a:effectLst/>
                        </a:rPr>
                        <a:t>(What are the secular trends in this industry? What is the industry outlook? What do the financial metrics imply?)</a:t>
                      </a:r>
                      <a:endParaRPr kumimoji="0" lang="en-US"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hMerge="1">
                  <a:txBody>
                    <a:bodyPr/>
                    <a:lstStyle/>
                    <a:p>
                      <a:endParaRPr lang="en-US" dirty="0"/>
                    </a:p>
                  </a:txBody>
                  <a:tcPr/>
                </a:tc>
                <a:extLst>
                  <a:ext uri="{0D108BD9-81ED-4DB2-BD59-A6C34878D82A}">
                    <a16:rowId xmlns:a16="http://schemas.microsoft.com/office/drawing/2014/main" val="10019"/>
                  </a:ext>
                </a:extLst>
              </a:tr>
              <a:tr h="367216">
                <a:tc gridSpan="2">
                  <a:txBody>
                    <a:bodyPr/>
                    <a:lstStyle/>
                    <a:p>
                      <a:pPr marL="0" marR="0" lvl="0" indent="0" algn="l" defTabSz="914400" rtl="0" eaLnBrk="1" fontAlgn="base" latinLnBrk="0" hangingPunct="1">
                        <a:lnSpc>
                          <a:spcPct val="100000"/>
                        </a:lnSpc>
                        <a:spcBef>
                          <a:spcPts val="900"/>
                        </a:spcBef>
                        <a:spcAft>
                          <a:spcPts val="900"/>
                        </a:spcAft>
                        <a:buClr>
                          <a:srgbClr val="003399"/>
                        </a:buClr>
                        <a:buSzTx/>
                        <a:buFont typeface="Wingdings" pitchFamily="2" charset="2"/>
                        <a:buNone/>
                        <a:tabLst/>
                      </a:pPr>
                      <a:r>
                        <a:rPr kumimoji="0" lang="en-US" sz="900" u="none" strike="noStrike" cap="none" normalizeH="0" baseline="0" dirty="0">
                          <a:ln>
                            <a:noFill/>
                          </a:ln>
                          <a:effectLst/>
                        </a:rPr>
                        <a:t>(What are the aggregate totals? Where have we witnessed deviant trends? Where have we witnessed convergent trends?)</a:t>
                      </a:r>
                      <a:endParaRPr kumimoji="0" lang="en-CA" sz="900" b="0" i="0" u="none" strike="noStrike" cap="none" normalizeH="0" baseline="0" dirty="0">
                        <a:ln>
                          <a:noFill/>
                        </a:ln>
                        <a:solidFill>
                          <a:schemeClr val="tx1"/>
                        </a:solidFill>
                        <a:effectLst/>
                        <a:latin typeface="+mj-lt"/>
                        <a:ea typeface="MS PGothic" pitchFamily="34" charset="-128"/>
                        <a:cs typeface="Arial" charset="0"/>
                      </a:endParaRPr>
                    </a:p>
                  </a:txBody>
                  <a:tcPr marT="0" marB="0" anchor="ctr" horzOverflow="overflow"/>
                </a:tc>
                <a:tc hMerge="1">
                  <a:txBody>
                    <a:bodyPr/>
                    <a:lstStyle/>
                    <a:p>
                      <a:endParaRPr lang="en-US"/>
                    </a:p>
                  </a:txBody>
                  <a:tcPr/>
                </a:tc>
                <a:extLst>
                  <a:ext uri="{0D108BD9-81ED-4DB2-BD59-A6C34878D82A}">
                    <a16:rowId xmlns:a16="http://schemas.microsoft.com/office/drawing/2014/main" val="10020"/>
                  </a:ext>
                </a:extLst>
              </a:tr>
            </a:tbl>
          </a:graphicData>
        </a:graphic>
      </p:graphicFrame>
      <p:sp>
        <p:nvSpPr>
          <p:cNvPr id="25" name="TextBox 24">
            <a:extLst>
              <a:ext uri="{FF2B5EF4-FFF2-40B4-BE49-F238E27FC236}">
                <a16:creationId xmlns:a16="http://schemas.microsoft.com/office/drawing/2014/main" id="{D536C543-B46B-4E0D-8C94-3A99BCB109CC}"/>
              </a:ext>
            </a:extLst>
          </p:cNvPr>
          <p:cNvSpPr txBox="1"/>
          <p:nvPr/>
        </p:nvSpPr>
        <p:spPr>
          <a:xfrm>
            <a:off x="370802" y="1198807"/>
            <a:ext cx="5432652" cy="261610"/>
          </a:xfrm>
          <a:prstGeom prst="rect">
            <a:avLst/>
          </a:prstGeom>
          <a:solidFill>
            <a:srgbClr val="132E57"/>
          </a:solidFill>
        </p:spPr>
        <p:txBody>
          <a:bodyPr wrap="square" rtlCol="0">
            <a:spAutoFit/>
          </a:bodyPr>
          <a:lstStyle/>
          <a:p>
            <a:r>
              <a:rPr lang="en-US" sz="1100" b="1" dirty="0">
                <a:solidFill>
                  <a:schemeClr val="bg1"/>
                </a:solidFill>
              </a:rPr>
              <a:t>Industry Review</a:t>
            </a:r>
            <a:endParaRPr lang="en-CA" sz="1100" b="1" dirty="0">
              <a:solidFill>
                <a:schemeClr val="bg1"/>
              </a:solidFill>
            </a:endParaRPr>
          </a:p>
        </p:txBody>
      </p:sp>
      <p:sp>
        <p:nvSpPr>
          <p:cNvPr id="6" name="Title 5">
            <a:extLst>
              <a:ext uri="{FF2B5EF4-FFF2-40B4-BE49-F238E27FC236}">
                <a16:creationId xmlns:a16="http://schemas.microsoft.com/office/drawing/2014/main" id="{55849CAB-E223-4380-85F9-A50D93B5CDDF}"/>
              </a:ext>
            </a:extLst>
          </p:cNvPr>
          <p:cNvSpPr>
            <a:spLocks noGrp="1"/>
          </p:cNvSpPr>
          <p:nvPr>
            <p:ph type="title"/>
          </p:nvPr>
        </p:nvSpPr>
        <p:spPr/>
        <p:txBody>
          <a:bodyPr/>
          <a:lstStyle/>
          <a:p>
            <a:r>
              <a:rPr lang="en-CA"/>
              <a:t>Key Industry Trends</a:t>
            </a:r>
            <a:endParaRPr lang="en-CA" dirty="0"/>
          </a:p>
        </p:txBody>
      </p:sp>
      <p:cxnSp>
        <p:nvCxnSpPr>
          <p:cNvPr id="32" name="Straight Connector 31">
            <a:extLst>
              <a:ext uri="{FF2B5EF4-FFF2-40B4-BE49-F238E27FC236}">
                <a16:creationId xmlns:a16="http://schemas.microsoft.com/office/drawing/2014/main" id="{B4FEBED8-4B86-4638-A49F-3D9338FE8B4B}"/>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EDD1B8A7-B8D1-409C-ACB1-A926BC547B73}"/>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34" name="TextBox 33">
            <a:extLst>
              <a:ext uri="{FF2B5EF4-FFF2-40B4-BE49-F238E27FC236}">
                <a16:creationId xmlns:a16="http://schemas.microsoft.com/office/drawing/2014/main" id="{C2525E1B-2B5F-41CA-A0F3-5F087849EB70}"/>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35" name="Oval 34">
            <a:extLst>
              <a:ext uri="{FF2B5EF4-FFF2-40B4-BE49-F238E27FC236}">
                <a16:creationId xmlns:a16="http://schemas.microsoft.com/office/drawing/2014/main" id="{B1D255D2-175E-4FE8-8E95-55691320B5A7}"/>
              </a:ext>
            </a:extLst>
          </p:cNvPr>
          <p:cNvSpPr/>
          <p:nvPr/>
        </p:nvSpPr>
        <p:spPr>
          <a:xfrm>
            <a:off x="4836087"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36" name="TextBox 35">
            <a:extLst>
              <a:ext uri="{FF2B5EF4-FFF2-40B4-BE49-F238E27FC236}">
                <a16:creationId xmlns:a16="http://schemas.microsoft.com/office/drawing/2014/main" id="{D5E17C98-4502-48A1-9B03-1DE79AEEB5CF}"/>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tx2"/>
                </a:solidFill>
              </a:rPr>
              <a:t>Industry Overview</a:t>
            </a:r>
          </a:p>
        </p:txBody>
      </p:sp>
      <p:sp>
        <p:nvSpPr>
          <p:cNvPr id="37" name="Oval 36">
            <a:extLst>
              <a:ext uri="{FF2B5EF4-FFF2-40B4-BE49-F238E27FC236}">
                <a16:creationId xmlns:a16="http://schemas.microsoft.com/office/drawing/2014/main" id="{67D683D5-628D-4F81-9FDD-7D34206FC04A}"/>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38" name="TextBox 37">
            <a:extLst>
              <a:ext uri="{FF2B5EF4-FFF2-40B4-BE49-F238E27FC236}">
                <a16:creationId xmlns:a16="http://schemas.microsoft.com/office/drawing/2014/main" id="{1C52E8EC-ADF0-4315-B7B8-CDE555637E2D}"/>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39" name="Oval 38">
            <a:extLst>
              <a:ext uri="{FF2B5EF4-FFF2-40B4-BE49-F238E27FC236}">
                <a16:creationId xmlns:a16="http://schemas.microsoft.com/office/drawing/2014/main" id="{A2CADD42-CE4B-47FC-96EB-0BFD39487EC2}"/>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40" name="TextBox 39">
            <a:extLst>
              <a:ext uri="{FF2B5EF4-FFF2-40B4-BE49-F238E27FC236}">
                <a16:creationId xmlns:a16="http://schemas.microsoft.com/office/drawing/2014/main" id="{3272879F-CC09-4910-A335-962247FA2D5C}"/>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41" name="Oval 40">
            <a:extLst>
              <a:ext uri="{FF2B5EF4-FFF2-40B4-BE49-F238E27FC236}">
                <a16:creationId xmlns:a16="http://schemas.microsoft.com/office/drawing/2014/main" id="{1ECCDC50-1C91-445A-8BD1-6329028ABABF}"/>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42" name="TextBox 41">
            <a:extLst>
              <a:ext uri="{FF2B5EF4-FFF2-40B4-BE49-F238E27FC236}">
                <a16:creationId xmlns:a16="http://schemas.microsoft.com/office/drawing/2014/main" id="{FA1D79BC-077B-4B8C-96A0-2C49DDDD26F6}"/>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sp>
        <p:nvSpPr>
          <p:cNvPr id="2" name="TextBox 1">
            <a:extLst>
              <a:ext uri="{FF2B5EF4-FFF2-40B4-BE49-F238E27FC236}">
                <a16:creationId xmlns:a16="http://schemas.microsoft.com/office/drawing/2014/main" id="{4475517A-896A-466A-B865-EF547A098060}"/>
              </a:ext>
            </a:extLst>
          </p:cNvPr>
          <p:cNvSpPr txBox="1"/>
          <p:nvPr/>
        </p:nvSpPr>
        <p:spPr>
          <a:xfrm rot="20987952">
            <a:off x="7202424" y="1773603"/>
            <a:ext cx="3803558" cy="519678"/>
          </a:xfrm>
          <a:prstGeom prst="rightArrow">
            <a:avLst/>
          </a:prstGeom>
          <a:solidFill>
            <a:schemeClr val="accent4"/>
          </a:solidFill>
        </p:spPr>
        <p:txBody>
          <a:bodyPr wrap="square" rtlCol="0">
            <a:spAutoFit/>
          </a:bodyPr>
          <a:lstStyle/>
          <a:p>
            <a:pPr algn="ctr"/>
            <a:r>
              <a:rPr lang="en-CA" sz="1100" dirty="0"/>
              <a:t>31% CAGR</a:t>
            </a:r>
          </a:p>
        </p:txBody>
      </p:sp>
      <p:pic>
        <p:nvPicPr>
          <p:cNvPr id="7" name="Picture 6">
            <a:extLst>
              <a:ext uri="{FF2B5EF4-FFF2-40B4-BE49-F238E27FC236}">
                <a16:creationId xmlns:a16="http://schemas.microsoft.com/office/drawing/2014/main" id="{88744F59-2955-4854-BA80-AC431A45DBAE}"/>
              </a:ext>
            </a:extLst>
          </p:cNvPr>
          <p:cNvPicPr>
            <a:picLocks noChangeAspect="1"/>
          </p:cNvPicPr>
          <p:nvPr/>
        </p:nvPicPr>
        <p:blipFill>
          <a:blip r:embed="rId3"/>
          <a:stretch>
            <a:fillRect/>
          </a:stretch>
        </p:blipFill>
        <p:spPr>
          <a:xfrm>
            <a:off x="6820935" y="4046911"/>
            <a:ext cx="2001007" cy="1996173"/>
          </a:xfrm>
          <a:prstGeom prst="rect">
            <a:avLst/>
          </a:prstGeom>
        </p:spPr>
      </p:pic>
      <p:pic>
        <p:nvPicPr>
          <p:cNvPr id="8" name="Picture 7">
            <a:extLst>
              <a:ext uri="{FF2B5EF4-FFF2-40B4-BE49-F238E27FC236}">
                <a16:creationId xmlns:a16="http://schemas.microsoft.com/office/drawing/2014/main" id="{1A188768-3733-4080-B222-8B01308BD5F4}"/>
              </a:ext>
            </a:extLst>
          </p:cNvPr>
          <p:cNvPicPr>
            <a:picLocks noChangeAspect="1"/>
          </p:cNvPicPr>
          <p:nvPr/>
        </p:nvPicPr>
        <p:blipFill>
          <a:blip r:embed="rId4"/>
          <a:stretch>
            <a:fillRect/>
          </a:stretch>
        </p:blipFill>
        <p:spPr>
          <a:xfrm>
            <a:off x="9510775" y="4046911"/>
            <a:ext cx="2001007" cy="1996173"/>
          </a:xfrm>
          <a:prstGeom prst="rect">
            <a:avLst/>
          </a:prstGeom>
        </p:spPr>
      </p:pic>
    </p:spTree>
    <p:extLst>
      <p:ext uri="{BB962C8B-B14F-4D97-AF65-F5344CB8AC3E}">
        <p14:creationId xmlns:p14="http://schemas.microsoft.com/office/powerpoint/2010/main" val="31043028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0" name="Straight Connector 74"/>
          <p:cNvCxnSpPr>
            <a:cxnSpLocks noChangeShapeType="1"/>
          </p:cNvCxnSpPr>
          <p:nvPr/>
        </p:nvCxnSpPr>
        <p:spPr bwMode="auto">
          <a:xfrm>
            <a:off x="981647" y="1492253"/>
            <a:ext cx="0" cy="1741963"/>
          </a:xfrm>
          <a:prstGeom prst="line">
            <a:avLst/>
          </a:prstGeom>
          <a:noFill/>
          <a:ln w="19050" algn="ctr">
            <a:solidFill>
              <a:schemeClr val="accent2"/>
            </a:solidFill>
            <a:round/>
            <a:headEnd/>
            <a:tailEnd/>
          </a:ln>
        </p:spPr>
      </p:cxnSp>
      <p:cxnSp>
        <p:nvCxnSpPr>
          <p:cNvPr id="42" name="Straight Connector 65"/>
          <p:cNvCxnSpPr>
            <a:cxnSpLocks noChangeShapeType="1"/>
          </p:cNvCxnSpPr>
          <p:nvPr/>
        </p:nvCxnSpPr>
        <p:spPr bwMode="auto">
          <a:xfrm>
            <a:off x="608500" y="1362547"/>
            <a:ext cx="0" cy="1883479"/>
          </a:xfrm>
          <a:prstGeom prst="line">
            <a:avLst/>
          </a:prstGeom>
          <a:noFill/>
          <a:ln w="19050" algn="ctr">
            <a:solidFill>
              <a:schemeClr val="accent2"/>
            </a:solidFill>
            <a:round/>
            <a:headEnd/>
            <a:tailEnd/>
          </a:ln>
        </p:spPr>
      </p:cxnSp>
      <p:cxnSp>
        <p:nvCxnSpPr>
          <p:cNvPr id="106" name="Straight Connector 98"/>
          <p:cNvCxnSpPr>
            <a:cxnSpLocks noChangeShapeType="1"/>
          </p:cNvCxnSpPr>
          <p:nvPr/>
        </p:nvCxnSpPr>
        <p:spPr bwMode="auto">
          <a:xfrm>
            <a:off x="7928051" y="3603720"/>
            <a:ext cx="0" cy="648000"/>
          </a:xfrm>
          <a:prstGeom prst="line">
            <a:avLst/>
          </a:prstGeom>
          <a:noFill/>
          <a:ln w="19050" algn="ctr">
            <a:solidFill>
              <a:schemeClr val="accent2"/>
            </a:solidFill>
            <a:round/>
            <a:headEnd/>
            <a:tailEnd/>
          </a:ln>
        </p:spPr>
      </p:cxnSp>
      <p:sp>
        <p:nvSpPr>
          <p:cNvPr id="50" name="Rectangle 60"/>
          <p:cNvSpPr>
            <a:spLocks noChangeArrowheads="1"/>
          </p:cNvSpPr>
          <p:nvPr/>
        </p:nvSpPr>
        <p:spPr bwMode="auto">
          <a:xfrm>
            <a:off x="7785848" y="4238629"/>
            <a:ext cx="1476000" cy="153888"/>
          </a:xfrm>
          <a:prstGeom prst="rect">
            <a:avLst/>
          </a:prstGeom>
          <a:solidFill>
            <a:schemeClr val="accent4"/>
          </a:solidFill>
          <a:ln w="6350" algn="ctr">
            <a:noFill/>
            <a:prstDash val="dash"/>
            <a:miter lim="800000"/>
            <a:headEnd/>
            <a:tailEnd/>
          </a:ln>
        </p:spPr>
        <p:txBody>
          <a:bodyPr wrap="square" tIns="0" rIns="9000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A divests X</a:t>
            </a:r>
          </a:p>
        </p:txBody>
      </p:sp>
      <p:cxnSp>
        <p:nvCxnSpPr>
          <p:cNvPr id="69" name="Straight Connector 98"/>
          <p:cNvCxnSpPr>
            <a:cxnSpLocks noChangeShapeType="1"/>
          </p:cNvCxnSpPr>
          <p:nvPr/>
        </p:nvCxnSpPr>
        <p:spPr bwMode="auto">
          <a:xfrm flipH="1">
            <a:off x="6400244" y="3551599"/>
            <a:ext cx="1" cy="936000"/>
          </a:xfrm>
          <a:prstGeom prst="line">
            <a:avLst/>
          </a:prstGeom>
          <a:noFill/>
          <a:ln w="19050" algn="ctr">
            <a:solidFill>
              <a:schemeClr val="accent2"/>
            </a:solidFill>
            <a:round/>
            <a:headEnd/>
            <a:tailEnd/>
          </a:ln>
        </p:spPr>
      </p:cxnSp>
      <p:sp>
        <p:nvSpPr>
          <p:cNvPr id="103" name="Rectangle 60"/>
          <p:cNvSpPr>
            <a:spLocks noChangeArrowheads="1"/>
          </p:cNvSpPr>
          <p:nvPr/>
        </p:nvSpPr>
        <p:spPr bwMode="auto">
          <a:xfrm>
            <a:off x="6253927" y="4433178"/>
            <a:ext cx="1728000" cy="153888"/>
          </a:xfrm>
          <a:prstGeom prst="rect">
            <a:avLst/>
          </a:prstGeom>
          <a:solidFill>
            <a:schemeClr val="accent4"/>
          </a:solidFill>
          <a:ln w="6350" algn="ctr">
            <a:noFill/>
            <a:prstDash val="dash"/>
            <a:miter lim="800000"/>
            <a:headEnd/>
            <a:tailEnd/>
          </a:ln>
        </p:spPr>
        <p:txBody>
          <a:bodyPr wrap="square" tIns="0" rIns="9000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G pulls IPO bid</a:t>
            </a:r>
          </a:p>
        </p:txBody>
      </p:sp>
      <p:cxnSp>
        <p:nvCxnSpPr>
          <p:cNvPr id="70" name="Straight Connector 98"/>
          <p:cNvCxnSpPr>
            <a:cxnSpLocks noChangeShapeType="1"/>
          </p:cNvCxnSpPr>
          <p:nvPr/>
        </p:nvCxnSpPr>
        <p:spPr bwMode="auto">
          <a:xfrm>
            <a:off x="5375532" y="3571821"/>
            <a:ext cx="1" cy="1116000"/>
          </a:xfrm>
          <a:prstGeom prst="line">
            <a:avLst/>
          </a:prstGeom>
          <a:noFill/>
          <a:ln w="19050" algn="ctr">
            <a:solidFill>
              <a:schemeClr val="accent2"/>
            </a:solidFill>
            <a:round/>
            <a:headEnd/>
            <a:tailEnd/>
          </a:ln>
        </p:spPr>
      </p:cxnSp>
      <p:sp>
        <p:nvSpPr>
          <p:cNvPr id="105" name="Rectangle 60"/>
          <p:cNvSpPr>
            <a:spLocks noChangeArrowheads="1"/>
          </p:cNvSpPr>
          <p:nvPr/>
        </p:nvSpPr>
        <p:spPr bwMode="auto">
          <a:xfrm>
            <a:off x="5226431" y="4627727"/>
            <a:ext cx="3096000" cy="153888"/>
          </a:xfrm>
          <a:prstGeom prst="rect">
            <a:avLst/>
          </a:prstGeom>
          <a:solidFill>
            <a:schemeClr val="accent4"/>
          </a:solidFill>
          <a:ln w="6350" algn="ctr">
            <a:noFill/>
            <a:prstDash val="dash"/>
            <a:miter lim="800000"/>
            <a:headEnd/>
            <a:tailEnd/>
          </a:ln>
        </p:spPr>
        <p:txBody>
          <a:bodyPr wrap="square" tIns="0" rIns="9000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D and Company A initiate joint venture</a:t>
            </a:r>
          </a:p>
        </p:txBody>
      </p:sp>
      <p:cxnSp>
        <p:nvCxnSpPr>
          <p:cNvPr id="96" name="Straight Connector 98"/>
          <p:cNvCxnSpPr>
            <a:cxnSpLocks noChangeShapeType="1"/>
          </p:cNvCxnSpPr>
          <p:nvPr/>
        </p:nvCxnSpPr>
        <p:spPr bwMode="auto">
          <a:xfrm flipH="1">
            <a:off x="4800376" y="3338396"/>
            <a:ext cx="0" cy="1512000"/>
          </a:xfrm>
          <a:prstGeom prst="line">
            <a:avLst/>
          </a:prstGeom>
          <a:noFill/>
          <a:ln w="19050" algn="ctr">
            <a:solidFill>
              <a:schemeClr val="accent2"/>
            </a:solidFill>
            <a:round/>
            <a:headEnd/>
            <a:tailEnd/>
          </a:ln>
        </p:spPr>
      </p:cxnSp>
      <p:sp>
        <p:nvSpPr>
          <p:cNvPr id="107" name="Rectangle 60"/>
          <p:cNvSpPr>
            <a:spLocks noChangeArrowheads="1"/>
          </p:cNvSpPr>
          <p:nvPr/>
        </p:nvSpPr>
        <p:spPr bwMode="auto">
          <a:xfrm>
            <a:off x="4655799" y="4822276"/>
            <a:ext cx="1800000" cy="153888"/>
          </a:xfrm>
          <a:prstGeom prst="rect">
            <a:avLst/>
          </a:prstGeom>
          <a:solidFill>
            <a:schemeClr val="accent4"/>
          </a:solidFill>
          <a:ln w="6350" algn="ctr">
            <a:noFill/>
            <a:prstDash val="dash"/>
            <a:miter lim="800000"/>
            <a:headEnd/>
            <a:tailEnd/>
          </a:ln>
        </p:spPr>
        <p:txBody>
          <a:bodyPr wrap="square" tIns="0" rIns="9000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D 2:1 stock split</a:t>
            </a:r>
          </a:p>
        </p:txBody>
      </p:sp>
      <p:cxnSp>
        <p:nvCxnSpPr>
          <p:cNvPr id="108" name="Straight Connector 98"/>
          <p:cNvCxnSpPr>
            <a:cxnSpLocks noChangeShapeType="1"/>
          </p:cNvCxnSpPr>
          <p:nvPr/>
        </p:nvCxnSpPr>
        <p:spPr bwMode="auto">
          <a:xfrm>
            <a:off x="4632976" y="3348589"/>
            <a:ext cx="0" cy="1728000"/>
          </a:xfrm>
          <a:prstGeom prst="line">
            <a:avLst/>
          </a:prstGeom>
          <a:noFill/>
          <a:ln w="19050" algn="ctr">
            <a:solidFill>
              <a:schemeClr val="accent2"/>
            </a:solidFill>
            <a:round/>
            <a:headEnd/>
            <a:tailEnd/>
          </a:ln>
        </p:spPr>
      </p:cxnSp>
      <p:sp>
        <p:nvSpPr>
          <p:cNvPr id="109" name="Rectangle 60"/>
          <p:cNvSpPr>
            <a:spLocks noChangeArrowheads="1"/>
          </p:cNvSpPr>
          <p:nvPr/>
        </p:nvSpPr>
        <p:spPr bwMode="auto">
          <a:xfrm>
            <a:off x="4481095" y="5016825"/>
            <a:ext cx="1656000" cy="153888"/>
          </a:xfrm>
          <a:prstGeom prst="rect">
            <a:avLst/>
          </a:prstGeom>
          <a:solidFill>
            <a:schemeClr val="accent4"/>
          </a:solidFill>
          <a:ln w="6350" algn="ctr">
            <a:noFill/>
            <a:prstDash val="dash"/>
            <a:miter lim="800000"/>
            <a:headEnd/>
            <a:tailEnd/>
          </a:ln>
        </p:spPr>
        <p:txBody>
          <a:bodyPr wrap="square" tIns="0" rIns="9000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Company A initiates NCIB</a:t>
            </a:r>
          </a:p>
        </p:txBody>
      </p:sp>
      <p:cxnSp>
        <p:nvCxnSpPr>
          <p:cNvPr id="110" name="Straight Connector 98"/>
          <p:cNvCxnSpPr>
            <a:cxnSpLocks noChangeShapeType="1"/>
          </p:cNvCxnSpPr>
          <p:nvPr/>
        </p:nvCxnSpPr>
        <p:spPr bwMode="auto">
          <a:xfrm>
            <a:off x="3644053" y="3338400"/>
            <a:ext cx="0" cy="2010709"/>
          </a:xfrm>
          <a:prstGeom prst="line">
            <a:avLst/>
          </a:prstGeom>
          <a:noFill/>
          <a:ln w="19050" algn="ctr">
            <a:solidFill>
              <a:schemeClr val="accent2"/>
            </a:solidFill>
            <a:round/>
            <a:headEnd/>
            <a:tailEnd/>
          </a:ln>
        </p:spPr>
      </p:cxnSp>
      <p:sp>
        <p:nvSpPr>
          <p:cNvPr id="111" name="Rectangle 60"/>
          <p:cNvSpPr>
            <a:spLocks noChangeArrowheads="1"/>
          </p:cNvSpPr>
          <p:nvPr/>
        </p:nvSpPr>
        <p:spPr bwMode="auto">
          <a:xfrm>
            <a:off x="3482365" y="5211374"/>
            <a:ext cx="3024000" cy="153888"/>
          </a:xfrm>
          <a:prstGeom prst="rect">
            <a:avLst/>
          </a:prstGeom>
          <a:solidFill>
            <a:schemeClr val="accent4"/>
          </a:solidFill>
          <a:ln w="6350" algn="ctr">
            <a:noFill/>
            <a:prstDash val="dash"/>
            <a:miter lim="800000"/>
            <a:headEnd/>
            <a:tailEnd/>
          </a:ln>
        </p:spPr>
        <p:txBody>
          <a:bodyPr wrap="square" tIns="0" rIns="9000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C raises $1bn in Sr. Unsecured Notes</a:t>
            </a:r>
          </a:p>
        </p:txBody>
      </p:sp>
      <p:cxnSp>
        <p:nvCxnSpPr>
          <p:cNvPr id="79" name="Straight Connector 98"/>
          <p:cNvCxnSpPr>
            <a:cxnSpLocks noChangeShapeType="1"/>
          </p:cNvCxnSpPr>
          <p:nvPr/>
        </p:nvCxnSpPr>
        <p:spPr bwMode="auto">
          <a:xfrm>
            <a:off x="3197091" y="1778849"/>
            <a:ext cx="0" cy="1586935"/>
          </a:xfrm>
          <a:prstGeom prst="line">
            <a:avLst/>
          </a:prstGeom>
          <a:noFill/>
          <a:ln w="19050" algn="ctr">
            <a:solidFill>
              <a:schemeClr val="accent2"/>
            </a:solidFill>
            <a:round/>
            <a:headEnd/>
            <a:tailEnd/>
          </a:ln>
        </p:spPr>
      </p:cxnSp>
      <p:sp>
        <p:nvSpPr>
          <p:cNvPr id="76" name="Rectangle 59">
            <a:extLst>
              <a:ext uri="{FF2B5EF4-FFF2-40B4-BE49-F238E27FC236}">
                <a16:creationId xmlns:a16="http://schemas.microsoft.com/office/drawing/2014/main" id="{4ABC05C6-B3FD-4665-B0CB-D31F5AC621C2}"/>
              </a:ext>
            </a:extLst>
          </p:cNvPr>
          <p:cNvSpPr>
            <a:spLocks noChangeArrowheads="1"/>
          </p:cNvSpPr>
          <p:nvPr/>
        </p:nvSpPr>
        <p:spPr bwMode="auto">
          <a:xfrm>
            <a:off x="3043013" y="1776131"/>
            <a:ext cx="1368000" cy="153888"/>
          </a:xfrm>
          <a:prstGeom prst="rect">
            <a:avLst/>
          </a:prstGeom>
          <a:solidFill>
            <a:schemeClr val="accent4"/>
          </a:solidFill>
          <a:ln w="6350" algn="ctr">
            <a:noFill/>
            <a:prstDash val="dash"/>
            <a:miter lim="800000"/>
            <a:headEnd/>
            <a:tailEnd/>
          </a:ln>
        </p:spPr>
        <p:txBody>
          <a:bodyPr wrap="square" tIns="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C buys X</a:t>
            </a:r>
          </a:p>
        </p:txBody>
      </p:sp>
      <p:cxnSp>
        <p:nvCxnSpPr>
          <p:cNvPr id="83" name="Straight Connector 98"/>
          <p:cNvCxnSpPr>
            <a:cxnSpLocks noChangeShapeType="1"/>
          </p:cNvCxnSpPr>
          <p:nvPr/>
        </p:nvCxnSpPr>
        <p:spPr bwMode="auto">
          <a:xfrm>
            <a:off x="4034187" y="2029039"/>
            <a:ext cx="0" cy="1224000"/>
          </a:xfrm>
          <a:prstGeom prst="line">
            <a:avLst/>
          </a:prstGeom>
          <a:noFill/>
          <a:ln w="19050" algn="ctr">
            <a:solidFill>
              <a:schemeClr val="accent2"/>
            </a:solidFill>
            <a:round/>
            <a:headEnd/>
            <a:tailEnd/>
          </a:ln>
        </p:spPr>
      </p:cxnSp>
      <p:sp>
        <p:nvSpPr>
          <p:cNvPr id="77" name="Rectangle 59">
            <a:extLst>
              <a:ext uri="{FF2B5EF4-FFF2-40B4-BE49-F238E27FC236}">
                <a16:creationId xmlns:a16="http://schemas.microsoft.com/office/drawing/2014/main" id="{EF07030A-0DA5-4170-A659-A9E3DDA36D72}"/>
              </a:ext>
            </a:extLst>
          </p:cNvPr>
          <p:cNvSpPr>
            <a:spLocks noChangeArrowheads="1"/>
          </p:cNvSpPr>
          <p:nvPr/>
        </p:nvSpPr>
        <p:spPr bwMode="auto">
          <a:xfrm>
            <a:off x="3880731" y="1963708"/>
            <a:ext cx="1224000" cy="153888"/>
          </a:xfrm>
          <a:prstGeom prst="rect">
            <a:avLst/>
          </a:prstGeom>
          <a:solidFill>
            <a:schemeClr val="accent4"/>
          </a:solidFill>
          <a:ln w="6350" algn="ctr">
            <a:noFill/>
            <a:prstDash val="dash"/>
            <a:miter lim="800000"/>
            <a:headEnd/>
            <a:tailEnd/>
          </a:ln>
        </p:spPr>
        <p:txBody>
          <a:bodyPr wrap="square" tIns="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D IPO</a:t>
            </a:r>
          </a:p>
        </p:txBody>
      </p:sp>
      <p:cxnSp>
        <p:nvCxnSpPr>
          <p:cNvPr id="54" name="Straight Connector 98"/>
          <p:cNvCxnSpPr>
            <a:cxnSpLocks noChangeShapeType="1"/>
          </p:cNvCxnSpPr>
          <p:nvPr/>
        </p:nvCxnSpPr>
        <p:spPr bwMode="auto">
          <a:xfrm>
            <a:off x="6082751" y="2252737"/>
            <a:ext cx="0" cy="1044000"/>
          </a:xfrm>
          <a:prstGeom prst="line">
            <a:avLst/>
          </a:prstGeom>
          <a:noFill/>
          <a:ln w="19050" algn="ctr">
            <a:solidFill>
              <a:schemeClr val="accent2"/>
            </a:solidFill>
            <a:round/>
            <a:headEnd/>
            <a:tailEnd/>
          </a:ln>
        </p:spPr>
      </p:cxnSp>
      <p:sp>
        <p:nvSpPr>
          <p:cNvPr id="89" name="Rectangle 55"/>
          <p:cNvSpPr>
            <a:spLocks noChangeArrowheads="1"/>
          </p:cNvSpPr>
          <p:nvPr/>
        </p:nvSpPr>
        <p:spPr bwMode="auto">
          <a:xfrm>
            <a:off x="5924828" y="2151285"/>
            <a:ext cx="2268000" cy="153888"/>
          </a:xfrm>
          <a:prstGeom prst="rect">
            <a:avLst/>
          </a:prstGeom>
          <a:solidFill>
            <a:schemeClr val="accent4"/>
          </a:solidFill>
          <a:ln w="6350" algn="ctr">
            <a:noFill/>
            <a:prstDash val="dash"/>
            <a:miter lim="800000"/>
            <a:headEnd/>
            <a:tailEnd/>
          </a:ln>
        </p:spPr>
        <p:txBody>
          <a:bodyPr wrap="square" tIns="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Major product rollout by Company A</a:t>
            </a:r>
          </a:p>
        </p:txBody>
      </p:sp>
      <p:cxnSp>
        <p:nvCxnSpPr>
          <p:cNvPr id="27" name="Straight Connector 98"/>
          <p:cNvCxnSpPr>
            <a:cxnSpLocks noChangeShapeType="1"/>
          </p:cNvCxnSpPr>
          <p:nvPr/>
        </p:nvCxnSpPr>
        <p:spPr bwMode="auto">
          <a:xfrm>
            <a:off x="7318523" y="2436799"/>
            <a:ext cx="0" cy="828000"/>
          </a:xfrm>
          <a:prstGeom prst="line">
            <a:avLst/>
          </a:prstGeom>
          <a:noFill/>
          <a:ln w="19050" algn="ctr">
            <a:solidFill>
              <a:schemeClr val="accent2"/>
            </a:solidFill>
            <a:round/>
            <a:headEnd/>
            <a:tailEnd/>
          </a:ln>
        </p:spPr>
      </p:cxnSp>
      <p:sp>
        <p:nvSpPr>
          <p:cNvPr id="90" name="Rectangle 56"/>
          <p:cNvSpPr>
            <a:spLocks noChangeArrowheads="1"/>
          </p:cNvSpPr>
          <p:nvPr/>
        </p:nvSpPr>
        <p:spPr bwMode="auto">
          <a:xfrm>
            <a:off x="7160235" y="2338862"/>
            <a:ext cx="2628000" cy="153888"/>
          </a:xfrm>
          <a:prstGeom prst="rect">
            <a:avLst/>
          </a:prstGeom>
          <a:solidFill>
            <a:schemeClr val="accent4"/>
          </a:solidFill>
          <a:ln w="6350" algn="ctr">
            <a:noFill/>
            <a:prstDash val="dash"/>
            <a:miter lim="800000"/>
            <a:headEnd/>
            <a:tailEnd/>
          </a:ln>
        </p:spPr>
        <p:txBody>
          <a:bodyPr wrap="square" tIns="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D completes follow-on offering</a:t>
            </a:r>
          </a:p>
        </p:txBody>
      </p:sp>
      <p:cxnSp>
        <p:nvCxnSpPr>
          <p:cNvPr id="21" name="Straight Connector 98"/>
          <p:cNvCxnSpPr>
            <a:cxnSpLocks noChangeShapeType="1"/>
          </p:cNvCxnSpPr>
          <p:nvPr/>
        </p:nvCxnSpPr>
        <p:spPr bwMode="auto">
          <a:xfrm flipH="1">
            <a:off x="8189087" y="2583163"/>
            <a:ext cx="0" cy="720000"/>
          </a:xfrm>
          <a:prstGeom prst="line">
            <a:avLst/>
          </a:prstGeom>
          <a:noFill/>
          <a:ln w="19050" algn="ctr">
            <a:solidFill>
              <a:schemeClr val="accent2"/>
            </a:solidFill>
            <a:round/>
            <a:headEnd/>
            <a:tailEnd/>
          </a:ln>
        </p:spPr>
      </p:cxnSp>
      <p:sp>
        <p:nvSpPr>
          <p:cNvPr id="92" name="Rectangle 59"/>
          <p:cNvSpPr>
            <a:spLocks noChangeArrowheads="1"/>
          </p:cNvSpPr>
          <p:nvPr/>
        </p:nvSpPr>
        <p:spPr bwMode="auto">
          <a:xfrm>
            <a:off x="8042003" y="2526439"/>
            <a:ext cx="1584000" cy="153888"/>
          </a:xfrm>
          <a:prstGeom prst="rect">
            <a:avLst/>
          </a:prstGeom>
          <a:solidFill>
            <a:schemeClr val="accent4"/>
          </a:solidFill>
          <a:ln w="6350" algn="ctr">
            <a:noFill/>
            <a:prstDash val="dash"/>
            <a:miter lim="800000"/>
            <a:headEnd/>
            <a:tailEnd/>
          </a:ln>
        </p:spPr>
        <p:txBody>
          <a:bodyPr wrap="square" tIns="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E acquires X</a:t>
            </a:r>
          </a:p>
        </p:txBody>
      </p:sp>
      <p:cxnSp>
        <p:nvCxnSpPr>
          <p:cNvPr id="88" name="Straight Connector 74"/>
          <p:cNvCxnSpPr>
            <a:cxnSpLocks noChangeShapeType="1"/>
          </p:cNvCxnSpPr>
          <p:nvPr/>
        </p:nvCxnSpPr>
        <p:spPr bwMode="auto">
          <a:xfrm>
            <a:off x="2902607" y="3401867"/>
            <a:ext cx="0" cy="2112240"/>
          </a:xfrm>
          <a:prstGeom prst="line">
            <a:avLst/>
          </a:prstGeom>
          <a:noFill/>
          <a:ln w="19050" algn="ctr">
            <a:solidFill>
              <a:schemeClr val="accent2"/>
            </a:solidFill>
            <a:round/>
            <a:headEnd/>
            <a:tailEnd/>
          </a:ln>
        </p:spPr>
      </p:cxnSp>
      <p:sp>
        <p:nvSpPr>
          <p:cNvPr id="99" name="Rectangle 60"/>
          <p:cNvSpPr>
            <a:spLocks noChangeArrowheads="1"/>
          </p:cNvSpPr>
          <p:nvPr/>
        </p:nvSpPr>
        <p:spPr bwMode="auto">
          <a:xfrm>
            <a:off x="2741873" y="5405923"/>
            <a:ext cx="1188000" cy="153888"/>
          </a:xfrm>
          <a:prstGeom prst="rect">
            <a:avLst/>
          </a:prstGeom>
          <a:solidFill>
            <a:schemeClr val="accent4"/>
          </a:solidFill>
          <a:ln w="6350" algn="ctr">
            <a:noFill/>
            <a:prstDash val="dash"/>
            <a:miter lim="800000"/>
            <a:headEnd/>
            <a:tailEnd/>
          </a:ln>
        </p:spPr>
        <p:txBody>
          <a:bodyPr wrap="square" tIns="0" rIns="9000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F IPO</a:t>
            </a:r>
          </a:p>
        </p:txBody>
      </p:sp>
      <p:cxnSp>
        <p:nvCxnSpPr>
          <p:cNvPr id="31" name="Straight Connector 98"/>
          <p:cNvCxnSpPr>
            <a:cxnSpLocks noChangeShapeType="1"/>
          </p:cNvCxnSpPr>
          <p:nvPr/>
        </p:nvCxnSpPr>
        <p:spPr bwMode="auto">
          <a:xfrm>
            <a:off x="8796136" y="2838481"/>
            <a:ext cx="0" cy="468000"/>
          </a:xfrm>
          <a:prstGeom prst="line">
            <a:avLst/>
          </a:prstGeom>
          <a:noFill/>
          <a:ln w="19050" algn="ctr">
            <a:solidFill>
              <a:schemeClr val="accent2"/>
            </a:solidFill>
            <a:round/>
            <a:headEnd/>
            <a:tailEnd/>
          </a:ln>
        </p:spPr>
      </p:cxnSp>
      <p:sp>
        <p:nvSpPr>
          <p:cNvPr id="94" name="Rectangle 57"/>
          <p:cNvSpPr>
            <a:spLocks noChangeArrowheads="1"/>
          </p:cNvSpPr>
          <p:nvPr/>
        </p:nvSpPr>
        <p:spPr bwMode="auto">
          <a:xfrm>
            <a:off x="8650717" y="2714016"/>
            <a:ext cx="2268000" cy="153888"/>
          </a:xfrm>
          <a:prstGeom prst="rect">
            <a:avLst/>
          </a:prstGeom>
          <a:solidFill>
            <a:schemeClr val="accent4"/>
          </a:solidFill>
          <a:ln w="6350" algn="ctr">
            <a:noFill/>
            <a:prstDash val="dash"/>
            <a:miter lim="800000"/>
            <a:headEnd/>
            <a:tailEnd/>
          </a:ln>
        </p:spPr>
        <p:txBody>
          <a:bodyPr wrap="square" tIns="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A acquires Competitor B</a:t>
            </a:r>
          </a:p>
        </p:txBody>
      </p:sp>
      <p:cxnSp>
        <p:nvCxnSpPr>
          <p:cNvPr id="64" name="Straight Connector 98"/>
          <p:cNvCxnSpPr>
            <a:cxnSpLocks noChangeShapeType="1"/>
          </p:cNvCxnSpPr>
          <p:nvPr/>
        </p:nvCxnSpPr>
        <p:spPr bwMode="auto">
          <a:xfrm>
            <a:off x="8671344" y="3527580"/>
            <a:ext cx="0" cy="540000"/>
          </a:xfrm>
          <a:prstGeom prst="line">
            <a:avLst/>
          </a:prstGeom>
          <a:noFill/>
          <a:ln w="19050" algn="ctr">
            <a:solidFill>
              <a:schemeClr val="accent2"/>
            </a:solidFill>
            <a:round/>
            <a:headEnd/>
            <a:tailEnd/>
          </a:ln>
        </p:spPr>
      </p:cxnSp>
      <p:sp>
        <p:nvSpPr>
          <p:cNvPr id="102" name="Rectangle 60"/>
          <p:cNvSpPr>
            <a:spLocks noChangeArrowheads="1"/>
          </p:cNvSpPr>
          <p:nvPr/>
        </p:nvSpPr>
        <p:spPr bwMode="auto">
          <a:xfrm>
            <a:off x="8535589" y="4044080"/>
            <a:ext cx="2268000" cy="153888"/>
          </a:xfrm>
          <a:prstGeom prst="rect">
            <a:avLst/>
          </a:prstGeom>
          <a:solidFill>
            <a:schemeClr val="accent4"/>
          </a:solidFill>
          <a:ln w="6350" algn="ctr">
            <a:noFill/>
            <a:prstDash val="dash"/>
            <a:miter lim="800000"/>
            <a:headEnd/>
            <a:tailEnd/>
          </a:ln>
        </p:spPr>
        <p:txBody>
          <a:bodyPr wrap="square" tIns="0" rIns="9000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A acquires Competitor F</a:t>
            </a:r>
          </a:p>
        </p:txBody>
      </p:sp>
      <p:cxnSp>
        <p:nvCxnSpPr>
          <p:cNvPr id="120" name="Straight Connector 98"/>
          <p:cNvCxnSpPr>
            <a:cxnSpLocks noChangeShapeType="1"/>
          </p:cNvCxnSpPr>
          <p:nvPr/>
        </p:nvCxnSpPr>
        <p:spPr bwMode="auto">
          <a:xfrm>
            <a:off x="10369535" y="3571821"/>
            <a:ext cx="0" cy="324000"/>
          </a:xfrm>
          <a:prstGeom prst="line">
            <a:avLst/>
          </a:prstGeom>
          <a:noFill/>
          <a:ln w="19050" algn="ctr">
            <a:solidFill>
              <a:schemeClr val="accent2"/>
            </a:solidFill>
            <a:round/>
            <a:headEnd/>
            <a:tailEnd/>
          </a:ln>
        </p:spPr>
      </p:cxnSp>
      <p:sp>
        <p:nvSpPr>
          <p:cNvPr id="121" name="Rectangle 60"/>
          <p:cNvSpPr>
            <a:spLocks noChangeArrowheads="1"/>
          </p:cNvSpPr>
          <p:nvPr/>
        </p:nvSpPr>
        <p:spPr bwMode="auto">
          <a:xfrm>
            <a:off x="10219383" y="3849531"/>
            <a:ext cx="1224000" cy="153888"/>
          </a:xfrm>
          <a:prstGeom prst="rect">
            <a:avLst/>
          </a:prstGeom>
          <a:solidFill>
            <a:schemeClr val="accent4"/>
          </a:solidFill>
          <a:ln w="6350" algn="ctr">
            <a:noFill/>
            <a:prstDash val="dash"/>
            <a:miter lim="800000"/>
            <a:headEnd/>
            <a:tailEnd/>
          </a:ln>
        </p:spPr>
        <p:txBody>
          <a:bodyPr wrap="square" tIns="0" rIns="9000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G IPO</a:t>
            </a:r>
          </a:p>
        </p:txBody>
      </p:sp>
      <p:cxnSp>
        <p:nvCxnSpPr>
          <p:cNvPr id="38" name="Straight Connector 98"/>
          <p:cNvCxnSpPr>
            <a:cxnSpLocks noChangeShapeType="1"/>
          </p:cNvCxnSpPr>
          <p:nvPr/>
        </p:nvCxnSpPr>
        <p:spPr bwMode="auto">
          <a:xfrm>
            <a:off x="10055087" y="2972211"/>
            <a:ext cx="0" cy="324000"/>
          </a:xfrm>
          <a:prstGeom prst="line">
            <a:avLst/>
          </a:prstGeom>
          <a:noFill/>
          <a:ln w="19050" algn="ctr">
            <a:solidFill>
              <a:schemeClr val="accent2"/>
            </a:solidFill>
            <a:round/>
            <a:headEnd/>
            <a:tailEnd/>
          </a:ln>
        </p:spPr>
      </p:cxnSp>
      <p:sp>
        <p:nvSpPr>
          <p:cNvPr id="80" name="Rectangle 57">
            <a:extLst>
              <a:ext uri="{FF2B5EF4-FFF2-40B4-BE49-F238E27FC236}">
                <a16:creationId xmlns:a16="http://schemas.microsoft.com/office/drawing/2014/main" id="{1051AA07-28B5-4BA2-AC4E-5D6924244DAA}"/>
              </a:ext>
            </a:extLst>
          </p:cNvPr>
          <p:cNvSpPr>
            <a:spLocks noChangeArrowheads="1"/>
          </p:cNvSpPr>
          <p:nvPr/>
        </p:nvSpPr>
        <p:spPr bwMode="auto">
          <a:xfrm>
            <a:off x="9898152" y="2901594"/>
            <a:ext cx="1908000" cy="153888"/>
          </a:xfrm>
          <a:prstGeom prst="rect">
            <a:avLst/>
          </a:prstGeom>
          <a:solidFill>
            <a:schemeClr val="accent4"/>
          </a:solidFill>
          <a:ln w="6350" algn="ctr">
            <a:noFill/>
            <a:prstDash val="dash"/>
            <a:miter lim="800000"/>
            <a:headEnd/>
            <a:tailEnd/>
          </a:ln>
        </p:spPr>
        <p:txBody>
          <a:bodyPr wrap="square" tIns="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C files Chapter 11</a:t>
            </a:r>
          </a:p>
        </p:txBody>
      </p:sp>
      <p:cxnSp>
        <p:nvCxnSpPr>
          <p:cNvPr id="65" name="Straight Connector 98"/>
          <p:cNvCxnSpPr>
            <a:cxnSpLocks noChangeShapeType="1"/>
          </p:cNvCxnSpPr>
          <p:nvPr/>
        </p:nvCxnSpPr>
        <p:spPr bwMode="auto">
          <a:xfrm>
            <a:off x="2346751" y="1634365"/>
            <a:ext cx="0" cy="1821611"/>
          </a:xfrm>
          <a:prstGeom prst="line">
            <a:avLst/>
          </a:prstGeom>
          <a:noFill/>
          <a:ln w="19050" algn="ctr">
            <a:solidFill>
              <a:schemeClr val="accent2"/>
            </a:solidFill>
            <a:round/>
            <a:headEnd/>
            <a:tailEnd/>
          </a:ln>
        </p:spPr>
      </p:cxnSp>
      <p:sp>
        <p:nvSpPr>
          <p:cNvPr id="74" name="Rectangle 59">
            <a:extLst>
              <a:ext uri="{FF2B5EF4-FFF2-40B4-BE49-F238E27FC236}">
                <a16:creationId xmlns:a16="http://schemas.microsoft.com/office/drawing/2014/main" id="{57D3BFED-2FD6-405F-9926-754E2799A7B2}"/>
              </a:ext>
            </a:extLst>
          </p:cNvPr>
          <p:cNvSpPr>
            <a:spLocks noChangeArrowheads="1"/>
          </p:cNvSpPr>
          <p:nvPr/>
        </p:nvSpPr>
        <p:spPr bwMode="auto">
          <a:xfrm>
            <a:off x="2206444" y="1588554"/>
            <a:ext cx="1476000" cy="153888"/>
          </a:xfrm>
          <a:prstGeom prst="rect">
            <a:avLst/>
          </a:prstGeom>
          <a:solidFill>
            <a:schemeClr val="accent4"/>
          </a:solidFill>
          <a:ln w="6350" algn="ctr">
            <a:noFill/>
            <a:prstDash val="dash"/>
            <a:miter lim="800000"/>
            <a:headEnd/>
            <a:tailEnd/>
          </a:ln>
        </p:spPr>
        <p:txBody>
          <a:bodyPr wrap="square" tIns="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B divests X</a:t>
            </a:r>
          </a:p>
        </p:txBody>
      </p:sp>
      <p:cxnSp>
        <p:nvCxnSpPr>
          <p:cNvPr id="71" name="Straight Connector 74"/>
          <p:cNvCxnSpPr>
            <a:cxnSpLocks noChangeShapeType="1"/>
          </p:cNvCxnSpPr>
          <p:nvPr/>
        </p:nvCxnSpPr>
        <p:spPr bwMode="auto">
          <a:xfrm>
            <a:off x="1805707" y="3574370"/>
            <a:ext cx="0" cy="2114583"/>
          </a:xfrm>
          <a:prstGeom prst="line">
            <a:avLst/>
          </a:prstGeom>
          <a:noFill/>
          <a:ln w="19050" algn="ctr">
            <a:solidFill>
              <a:schemeClr val="accent2"/>
            </a:solidFill>
            <a:round/>
            <a:headEnd/>
            <a:tailEnd/>
          </a:ln>
        </p:spPr>
      </p:cxnSp>
      <p:sp>
        <p:nvSpPr>
          <p:cNvPr id="98" name="Rectangle 60"/>
          <p:cNvSpPr>
            <a:spLocks noChangeArrowheads="1"/>
          </p:cNvSpPr>
          <p:nvPr/>
        </p:nvSpPr>
        <p:spPr bwMode="auto">
          <a:xfrm>
            <a:off x="1649495" y="5600472"/>
            <a:ext cx="3672000" cy="153888"/>
          </a:xfrm>
          <a:prstGeom prst="rect">
            <a:avLst/>
          </a:prstGeom>
          <a:solidFill>
            <a:schemeClr val="accent4"/>
          </a:solidFill>
          <a:ln w="6350" algn="ctr">
            <a:noFill/>
            <a:prstDash val="dash"/>
            <a:miter lim="800000"/>
            <a:headEnd/>
            <a:tailEnd/>
          </a:ln>
        </p:spPr>
        <p:txBody>
          <a:bodyPr wrap="square" tIns="0" rIns="9000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C and Competitor D merge in a merger of equals</a:t>
            </a:r>
          </a:p>
        </p:txBody>
      </p:sp>
      <p:cxnSp>
        <p:nvCxnSpPr>
          <p:cNvPr id="72" name="Straight Connector 65"/>
          <p:cNvCxnSpPr>
            <a:cxnSpLocks noChangeShapeType="1"/>
          </p:cNvCxnSpPr>
          <p:nvPr/>
        </p:nvCxnSpPr>
        <p:spPr bwMode="auto">
          <a:xfrm>
            <a:off x="1459949" y="3574361"/>
            <a:ext cx="0" cy="2286483"/>
          </a:xfrm>
          <a:prstGeom prst="line">
            <a:avLst/>
          </a:prstGeom>
          <a:noFill/>
          <a:ln w="19050" algn="ctr">
            <a:solidFill>
              <a:schemeClr val="accent2"/>
            </a:solidFill>
            <a:round/>
            <a:headEnd/>
            <a:tailEnd/>
          </a:ln>
        </p:spPr>
      </p:cxnSp>
      <p:sp>
        <p:nvSpPr>
          <p:cNvPr id="59" name="Rectangle 57">
            <a:extLst>
              <a:ext uri="{FF2B5EF4-FFF2-40B4-BE49-F238E27FC236}">
                <a16:creationId xmlns:a16="http://schemas.microsoft.com/office/drawing/2014/main" id="{91EF0E34-A95C-4E56-BBC6-79B2C4F89141}"/>
              </a:ext>
            </a:extLst>
          </p:cNvPr>
          <p:cNvSpPr>
            <a:spLocks noChangeArrowheads="1"/>
          </p:cNvSpPr>
          <p:nvPr/>
        </p:nvSpPr>
        <p:spPr bwMode="auto">
          <a:xfrm>
            <a:off x="1306691" y="5795021"/>
            <a:ext cx="1476000" cy="153888"/>
          </a:xfrm>
          <a:prstGeom prst="rect">
            <a:avLst/>
          </a:prstGeom>
          <a:solidFill>
            <a:schemeClr val="accent4"/>
          </a:solidFill>
          <a:ln w="6350" algn="ctr">
            <a:noFill/>
            <a:prstDash val="dash"/>
            <a:miter lim="800000"/>
            <a:headEnd/>
            <a:tailEnd/>
          </a:ln>
        </p:spPr>
        <p:txBody>
          <a:bodyPr wrap="square" tIns="0" rIns="9000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Company A acquires X</a:t>
            </a:r>
          </a:p>
        </p:txBody>
      </p:sp>
      <p:sp>
        <p:nvSpPr>
          <p:cNvPr id="52" name="AutoShape 40"/>
          <p:cNvSpPr>
            <a:spLocks noChangeArrowheads="1"/>
          </p:cNvSpPr>
          <p:nvPr/>
        </p:nvSpPr>
        <p:spPr bwMode="auto">
          <a:xfrm rot="5400000">
            <a:off x="11630991" y="3199501"/>
            <a:ext cx="145463" cy="238507"/>
          </a:xfrm>
          <a:prstGeom prst="triangle">
            <a:avLst>
              <a:gd name="adj" fmla="val 50000"/>
            </a:avLst>
          </a:prstGeom>
          <a:solidFill>
            <a:srgbClr val="132E57"/>
          </a:solidFill>
          <a:ln w="12700">
            <a:solidFill>
              <a:srgbClr val="444960"/>
            </a:solidFill>
            <a:miter lim="800000"/>
            <a:headEnd type="none" w="sm" len="sm"/>
            <a:tailEnd type="none" w="sm" len="sm"/>
          </a:ln>
        </p:spPr>
        <p:txBody>
          <a:bodyPr wrap="none" lIns="36000" tIns="36000" rIns="36000" bIns="36000" anchor="ctr"/>
          <a:lstStyle/>
          <a:p>
            <a:pPr algn="ctr" eaLnBrk="0" fontAlgn="base" hangingPunct="0">
              <a:spcBef>
                <a:spcPct val="0"/>
              </a:spcBef>
              <a:spcAft>
                <a:spcPct val="75000"/>
              </a:spcAft>
              <a:buClr>
                <a:srgbClr val="660F1E"/>
              </a:buClr>
              <a:buFont typeface="Wingdings" pitchFamily="2" charset="2"/>
              <a:buNone/>
            </a:pPr>
            <a:endParaRPr lang="en-CA" sz="1200" dirty="0">
              <a:solidFill>
                <a:srgbClr val="000000"/>
              </a:solidFill>
              <a:latin typeface="HelveticaNeue LT 45 Lt"/>
              <a:ea typeface="MS PGothic"/>
            </a:endParaRPr>
          </a:p>
        </p:txBody>
      </p:sp>
      <p:graphicFrame>
        <p:nvGraphicFramePr>
          <p:cNvPr id="62" name="Table 61"/>
          <p:cNvGraphicFramePr>
            <a:graphicFrameLocks noGrp="1"/>
          </p:cNvGraphicFramePr>
          <p:nvPr>
            <p:extLst/>
          </p:nvPr>
        </p:nvGraphicFramePr>
        <p:xfrm>
          <a:off x="371477" y="3446304"/>
          <a:ext cx="11071907" cy="204216"/>
        </p:xfrm>
        <a:graphic>
          <a:graphicData uri="http://schemas.openxmlformats.org/drawingml/2006/table">
            <a:tbl>
              <a:tblPr firstRow="1" bandRow="1">
                <a:tableStyleId>{5C22544A-7EE6-4342-B048-85BDC9FD1C3A}</a:tableStyleId>
              </a:tblPr>
              <a:tblGrid>
                <a:gridCol w="1581701">
                  <a:extLst>
                    <a:ext uri="{9D8B030D-6E8A-4147-A177-3AD203B41FA5}">
                      <a16:colId xmlns:a16="http://schemas.microsoft.com/office/drawing/2014/main" val="20000"/>
                    </a:ext>
                  </a:extLst>
                </a:gridCol>
                <a:gridCol w="1581701">
                  <a:extLst>
                    <a:ext uri="{9D8B030D-6E8A-4147-A177-3AD203B41FA5}">
                      <a16:colId xmlns:a16="http://schemas.microsoft.com/office/drawing/2014/main" val="20001"/>
                    </a:ext>
                  </a:extLst>
                </a:gridCol>
                <a:gridCol w="1581701">
                  <a:extLst>
                    <a:ext uri="{9D8B030D-6E8A-4147-A177-3AD203B41FA5}">
                      <a16:colId xmlns:a16="http://schemas.microsoft.com/office/drawing/2014/main" val="20002"/>
                    </a:ext>
                  </a:extLst>
                </a:gridCol>
                <a:gridCol w="1581701">
                  <a:extLst>
                    <a:ext uri="{9D8B030D-6E8A-4147-A177-3AD203B41FA5}">
                      <a16:colId xmlns:a16="http://schemas.microsoft.com/office/drawing/2014/main" val="20003"/>
                    </a:ext>
                  </a:extLst>
                </a:gridCol>
                <a:gridCol w="1581701">
                  <a:extLst>
                    <a:ext uri="{9D8B030D-6E8A-4147-A177-3AD203B41FA5}">
                      <a16:colId xmlns:a16="http://schemas.microsoft.com/office/drawing/2014/main" val="20004"/>
                    </a:ext>
                  </a:extLst>
                </a:gridCol>
                <a:gridCol w="1581701">
                  <a:extLst>
                    <a:ext uri="{9D8B030D-6E8A-4147-A177-3AD203B41FA5}">
                      <a16:colId xmlns:a16="http://schemas.microsoft.com/office/drawing/2014/main" val="20005"/>
                    </a:ext>
                  </a:extLst>
                </a:gridCol>
                <a:gridCol w="1581701">
                  <a:extLst>
                    <a:ext uri="{9D8B030D-6E8A-4147-A177-3AD203B41FA5}">
                      <a16:colId xmlns:a16="http://schemas.microsoft.com/office/drawing/2014/main" val="20006"/>
                    </a:ext>
                  </a:extLst>
                </a:gridCol>
              </a:tblGrid>
              <a:tr h="204216">
                <a:tc>
                  <a:txBody>
                    <a:bodyPr/>
                    <a:lstStyle/>
                    <a:p>
                      <a:pPr algn="ctr"/>
                      <a:r>
                        <a:rPr lang="en-CA" sz="1100" b="1" dirty="0"/>
                        <a:t>2011</a:t>
                      </a:r>
                    </a:p>
                  </a:txBody>
                  <a:tcPr marT="18288" marB="18288">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t>2012</a:t>
                      </a:r>
                    </a:p>
                  </a:txBody>
                  <a:tcPr marT="18288" marB="18288">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t>2013</a:t>
                      </a:r>
                    </a:p>
                  </a:txBody>
                  <a:tcPr marT="18288" marB="18288">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t>2014</a:t>
                      </a:r>
                    </a:p>
                  </a:txBody>
                  <a:tcPr marT="18288" marB="18288">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t>2015</a:t>
                      </a:r>
                    </a:p>
                  </a:txBody>
                  <a:tcPr marT="18288" marB="18288">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t>2016</a:t>
                      </a:r>
                    </a:p>
                  </a:txBody>
                  <a:tcPr marT="18288" marB="18288">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solidFill>
                            <a:schemeClr val="bg1"/>
                          </a:solidFill>
                        </a:rPr>
                        <a:t>2017</a:t>
                      </a:r>
                    </a:p>
                  </a:txBody>
                  <a:tcPr marT="18288" marB="18288">
                    <a:lnL w="76200" cap="flat" cmpd="sng" algn="ctr">
                      <a:solidFill>
                        <a:schemeClr val="bg1"/>
                      </a:solidFill>
                      <a:prstDash val="solid"/>
                      <a:round/>
                      <a:headEnd type="none" w="med" len="med"/>
                      <a:tailEnd type="none" w="med" len="med"/>
                    </a:lnL>
                    <a:solidFill>
                      <a:srgbClr val="132E57"/>
                    </a:solidFill>
                  </a:tcPr>
                </a:tc>
                <a:extLst>
                  <a:ext uri="{0D108BD9-81ED-4DB2-BD59-A6C34878D82A}">
                    <a16:rowId xmlns:a16="http://schemas.microsoft.com/office/drawing/2014/main" val="10000"/>
                  </a:ext>
                </a:extLst>
              </a:tr>
            </a:tbl>
          </a:graphicData>
        </a:graphic>
      </p:graphicFrame>
      <p:sp>
        <p:nvSpPr>
          <p:cNvPr id="63" name="AutoShape 40"/>
          <p:cNvSpPr>
            <a:spLocks noChangeArrowheads="1"/>
          </p:cNvSpPr>
          <p:nvPr/>
        </p:nvSpPr>
        <p:spPr bwMode="auto">
          <a:xfrm rot="5400000">
            <a:off x="11639457" y="3417093"/>
            <a:ext cx="145463" cy="238507"/>
          </a:xfrm>
          <a:prstGeom prst="triangle">
            <a:avLst>
              <a:gd name="adj" fmla="val 50000"/>
            </a:avLst>
          </a:prstGeom>
          <a:solidFill>
            <a:srgbClr val="132E57"/>
          </a:solidFill>
          <a:ln w="12700">
            <a:solidFill>
              <a:srgbClr val="444960"/>
            </a:solidFill>
            <a:miter lim="800000"/>
            <a:headEnd type="none" w="sm" len="sm"/>
            <a:tailEnd type="none" w="sm" len="sm"/>
          </a:ln>
        </p:spPr>
        <p:txBody>
          <a:bodyPr wrap="none" lIns="36000" tIns="36000" rIns="36000" bIns="36000" anchor="ctr"/>
          <a:lstStyle/>
          <a:p>
            <a:pPr algn="ctr" eaLnBrk="0" fontAlgn="base" hangingPunct="0">
              <a:spcBef>
                <a:spcPct val="0"/>
              </a:spcBef>
              <a:spcAft>
                <a:spcPct val="75000"/>
              </a:spcAft>
              <a:buClr>
                <a:srgbClr val="660F1E"/>
              </a:buClr>
              <a:buFont typeface="Wingdings" pitchFamily="2" charset="2"/>
              <a:buNone/>
            </a:pPr>
            <a:endParaRPr lang="en-CA" sz="1200" dirty="0">
              <a:solidFill>
                <a:srgbClr val="000000"/>
              </a:solidFill>
              <a:latin typeface="HelveticaNeue LT 45 Lt"/>
              <a:ea typeface="MS PGothic"/>
            </a:endParaRPr>
          </a:p>
        </p:txBody>
      </p:sp>
      <p:sp>
        <p:nvSpPr>
          <p:cNvPr id="4" name="Title 3">
            <a:extLst>
              <a:ext uri="{FF2B5EF4-FFF2-40B4-BE49-F238E27FC236}">
                <a16:creationId xmlns:a16="http://schemas.microsoft.com/office/drawing/2014/main" id="{EB345910-3ACE-497A-99F4-3CE3E88D1359}"/>
              </a:ext>
            </a:extLst>
          </p:cNvPr>
          <p:cNvSpPr>
            <a:spLocks noGrp="1"/>
          </p:cNvSpPr>
          <p:nvPr>
            <p:ph type="title"/>
          </p:nvPr>
        </p:nvSpPr>
        <p:spPr/>
        <p:txBody>
          <a:bodyPr/>
          <a:lstStyle/>
          <a:p>
            <a:r>
              <a:rPr lang="en-CA" dirty="0"/>
              <a:t>Corporate Finance Activity</a:t>
            </a:r>
          </a:p>
        </p:txBody>
      </p:sp>
      <p:graphicFrame>
        <p:nvGraphicFramePr>
          <p:cNvPr id="60" name="Table 59">
            <a:extLst>
              <a:ext uri="{FF2B5EF4-FFF2-40B4-BE49-F238E27FC236}">
                <a16:creationId xmlns:a16="http://schemas.microsoft.com/office/drawing/2014/main" id="{07B5C21C-B0B2-47D8-800A-E6063CA91262}"/>
              </a:ext>
            </a:extLst>
          </p:cNvPr>
          <p:cNvGraphicFramePr>
            <a:graphicFrameLocks noGrp="1"/>
          </p:cNvGraphicFramePr>
          <p:nvPr>
            <p:extLst>
              <p:ext uri="{D42A27DB-BD31-4B8C-83A1-F6EECF244321}">
                <p14:modId xmlns:p14="http://schemas.microsoft.com/office/powerpoint/2010/main" val="1313249230"/>
              </p:ext>
            </p:extLst>
          </p:nvPr>
        </p:nvGraphicFramePr>
        <p:xfrm>
          <a:off x="371477" y="3224784"/>
          <a:ext cx="11071907" cy="204216"/>
        </p:xfrm>
        <a:graphic>
          <a:graphicData uri="http://schemas.openxmlformats.org/drawingml/2006/table">
            <a:tbl>
              <a:tblPr firstRow="1" bandRow="1">
                <a:tableStyleId>{5C22544A-7EE6-4342-B048-85BDC9FD1C3A}</a:tableStyleId>
              </a:tblPr>
              <a:tblGrid>
                <a:gridCol w="1581701">
                  <a:extLst>
                    <a:ext uri="{9D8B030D-6E8A-4147-A177-3AD203B41FA5}">
                      <a16:colId xmlns:a16="http://schemas.microsoft.com/office/drawing/2014/main" val="20000"/>
                    </a:ext>
                  </a:extLst>
                </a:gridCol>
                <a:gridCol w="1581701">
                  <a:extLst>
                    <a:ext uri="{9D8B030D-6E8A-4147-A177-3AD203B41FA5}">
                      <a16:colId xmlns:a16="http://schemas.microsoft.com/office/drawing/2014/main" val="20001"/>
                    </a:ext>
                  </a:extLst>
                </a:gridCol>
                <a:gridCol w="1581701">
                  <a:extLst>
                    <a:ext uri="{9D8B030D-6E8A-4147-A177-3AD203B41FA5}">
                      <a16:colId xmlns:a16="http://schemas.microsoft.com/office/drawing/2014/main" val="20002"/>
                    </a:ext>
                  </a:extLst>
                </a:gridCol>
                <a:gridCol w="1581701">
                  <a:extLst>
                    <a:ext uri="{9D8B030D-6E8A-4147-A177-3AD203B41FA5}">
                      <a16:colId xmlns:a16="http://schemas.microsoft.com/office/drawing/2014/main" val="20003"/>
                    </a:ext>
                  </a:extLst>
                </a:gridCol>
                <a:gridCol w="1581701">
                  <a:extLst>
                    <a:ext uri="{9D8B030D-6E8A-4147-A177-3AD203B41FA5}">
                      <a16:colId xmlns:a16="http://schemas.microsoft.com/office/drawing/2014/main" val="20004"/>
                    </a:ext>
                  </a:extLst>
                </a:gridCol>
                <a:gridCol w="1581701">
                  <a:extLst>
                    <a:ext uri="{9D8B030D-6E8A-4147-A177-3AD203B41FA5}">
                      <a16:colId xmlns:a16="http://schemas.microsoft.com/office/drawing/2014/main" val="20005"/>
                    </a:ext>
                  </a:extLst>
                </a:gridCol>
                <a:gridCol w="1581701">
                  <a:extLst>
                    <a:ext uri="{9D8B030D-6E8A-4147-A177-3AD203B41FA5}">
                      <a16:colId xmlns:a16="http://schemas.microsoft.com/office/drawing/2014/main" val="20006"/>
                    </a:ext>
                  </a:extLst>
                </a:gridCol>
              </a:tblGrid>
              <a:tr h="204216">
                <a:tc>
                  <a:txBody>
                    <a:bodyPr/>
                    <a:lstStyle/>
                    <a:p>
                      <a:pPr algn="ctr"/>
                      <a:r>
                        <a:rPr lang="en-CA" sz="1100" b="1" dirty="0"/>
                        <a:t>2004</a:t>
                      </a:r>
                    </a:p>
                  </a:txBody>
                  <a:tcPr marT="18288" marB="18288">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t>2005</a:t>
                      </a:r>
                    </a:p>
                  </a:txBody>
                  <a:tcPr marT="18288" marB="18288">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t>2006</a:t>
                      </a:r>
                    </a:p>
                  </a:txBody>
                  <a:tcPr marT="18288" marB="18288">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t>2007</a:t>
                      </a:r>
                    </a:p>
                  </a:txBody>
                  <a:tcPr marT="18288" marB="18288">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t>2008</a:t>
                      </a:r>
                    </a:p>
                  </a:txBody>
                  <a:tcPr marT="18288" marB="18288">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t>2009</a:t>
                      </a:r>
                    </a:p>
                  </a:txBody>
                  <a:tcPr marT="18288" marB="18288">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solidFill>
                      <a:srgbClr val="132E57"/>
                    </a:solidFill>
                  </a:tcPr>
                </a:tc>
                <a:tc>
                  <a:txBody>
                    <a:bodyPr/>
                    <a:lstStyle/>
                    <a:p>
                      <a:pPr algn="ctr"/>
                      <a:r>
                        <a:rPr lang="en-CA" sz="1100" b="1" dirty="0">
                          <a:solidFill>
                            <a:schemeClr val="bg1"/>
                          </a:solidFill>
                        </a:rPr>
                        <a:t>2010</a:t>
                      </a:r>
                    </a:p>
                  </a:txBody>
                  <a:tcPr marT="18288" marB="18288">
                    <a:lnL w="76200" cap="flat" cmpd="sng" algn="ctr">
                      <a:solidFill>
                        <a:schemeClr val="bg1"/>
                      </a:solidFill>
                      <a:prstDash val="solid"/>
                      <a:round/>
                      <a:headEnd type="none" w="med" len="med"/>
                      <a:tailEnd type="none" w="med" len="med"/>
                    </a:lnL>
                    <a:solidFill>
                      <a:srgbClr val="132E57"/>
                    </a:solidFill>
                  </a:tcPr>
                </a:tc>
                <a:extLst>
                  <a:ext uri="{0D108BD9-81ED-4DB2-BD59-A6C34878D82A}">
                    <a16:rowId xmlns:a16="http://schemas.microsoft.com/office/drawing/2014/main" val="10000"/>
                  </a:ext>
                </a:extLst>
              </a:tr>
            </a:tbl>
          </a:graphicData>
        </a:graphic>
      </p:graphicFrame>
      <p:sp>
        <p:nvSpPr>
          <p:cNvPr id="56" name="Rectangle 57"/>
          <p:cNvSpPr>
            <a:spLocks noChangeArrowheads="1"/>
          </p:cNvSpPr>
          <p:nvPr/>
        </p:nvSpPr>
        <p:spPr bwMode="auto">
          <a:xfrm>
            <a:off x="464833" y="1213400"/>
            <a:ext cx="1584000" cy="153888"/>
          </a:xfrm>
          <a:prstGeom prst="rect">
            <a:avLst/>
          </a:prstGeom>
          <a:solidFill>
            <a:schemeClr val="accent4"/>
          </a:solidFill>
          <a:ln w="6350" algn="ctr">
            <a:noFill/>
            <a:prstDash val="dash"/>
            <a:miter lim="800000"/>
            <a:headEnd/>
            <a:tailEnd/>
          </a:ln>
        </p:spPr>
        <p:txBody>
          <a:bodyPr wrap="square" tIns="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A acquires X</a:t>
            </a:r>
          </a:p>
        </p:txBody>
      </p:sp>
      <p:sp>
        <p:nvSpPr>
          <p:cNvPr id="58" name="Rectangle 59"/>
          <p:cNvSpPr>
            <a:spLocks noChangeArrowheads="1"/>
          </p:cNvSpPr>
          <p:nvPr/>
        </p:nvSpPr>
        <p:spPr bwMode="auto">
          <a:xfrm>
            <a:off x="826695" y="1400977"/>
            <a:ext cx="2880000" cy="153888"/>
          </a:xfrm>
          <a:prstGeom prst="rect">
            <a:avLst/>
          </a:prstGeom>
          <a:solidFill>
            <a:schemeClr val="accent4"/>
          </a:solidFill>
          <a:ln w="6350" algn="ctr">
            <a:noFill/>
            <a:prstDash val="dash"/>
            <a:miter lim="800000"/>
            <a:headEnd/>
            <a:tailEnd/>
          </a:ln>
        </p:spPr>
        <p:txBody>
          <a:bodyPr wrap="square" tIns="0" bIns="0" anchor="ctr" anchorCtr="0">
            <a:spAutoFit/>
          </a:bodyPr>
          <a:lstStyle/>
          <a:p>
            <a:pPr marL="190482" indent="-190482" algn="ctr" eaLnBrk="0" fontAlgn="base" hangingPunct="0">
              <a:spcBef>
                <a:spcPct val="0"/>
              </a:spcBef>
              <a:spcAft>
                <a:spcPts val="200"/>
              </a:spcAft>
              <a:buClr>
                <a:srgbClr val="003399"/>
              </a:buClr>
            </a:pPr>
            <a:r>
              <a:rPr lang="en-US" sz="1000" dirty="0">
                <a:solidFill>
                  <a:srgbClr val="000000"/>
                </a:solidFill>
                <a:latin typeface="+mj-lt"/>
                <a:ea typeface="MS PGothic"/>
              </a:rPr>
              <a:t>Competitor A makes hostile bid for Company A</a:t>
            </a:r>
          </a:p>
        </p:txBody>
      </p:sp>
      <p:cxnSp>
        <p:nvCxnSpPr>
          <p:cNvPr id="49" name="Straight Connector 48">
            <a:extLst>
              <a:ext uri="{FF2B5EF4-FFF2-40B4-BE49-F238E27FC236}">
                <a16:creationId xmlns:a16="http://schemas.microsoft.com/office/drawing/2014/main" id="{7671ACC5-98FF-45F9-B4C9-9D7A3A6679E4}"/>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15EBBB18-FF39-4F9C-A3E9-9EE4F48BF4D9}"/>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53" name="TextBox 52">
            <a:extLst>
              <a:ext uri="{FF2B5EF4-FFF2-40B4-BE49-F238E27FC236}">
                <a16:creationId xmlns:a16="http://schemas.microsoft.com/office/drawing/2014/main" id="{87B8D8B7-AB51-4122-A874-267ED72211D0}"/>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55" name="Oval 54">
            <a:extLst>
              <a:ext uri="{FF2B5EF4-FFF2-40B4-BE49-F238E27FC236}">
                <a16:creationId xmlns:a16="http://schemas.microsoft.com/office/drawing/2014/main" id="{1FD2FA90-21F4-4793-B5BA-601376A1C99D}"/>
              </a:ext>
            </a:extLst>
          </p:cNvPr>
          <p:cNvSpPr/>
          <p:nvPr/>
        </p:nvSpPr>
        <p:spPr>
          <a:xfrm>
            <a:off x="4836087"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57" name="TextBox 56">
            <a:extLst>
              <a:ext uri="{FF2B5EF4-FFF2-40B4-BE49-F238E27FC236}">
                <a16:creationId xmlns:a16="http://schemas.microsoft.com/office/drawing/2014/main" id="{96433463-4853-4890-A7F2-9207A8D4A7AB}"/>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tx2"/>
                </a:solidFill>
              </a:rPr>
              <a:t>Industry Overview</a:t>
            </a:r>
          </a:p>
        </p:txBody>
      </p:sp>
      <p:sp>
        <p:nvSpPr>
          <p:cNvPr id="61" name="Oval 60">
            <a:extLst>
              <a:ext uri="{FF2B5EF4-FFF2-40B4-BE49-F238E27FC236}">
                <a16:creationId xmlns:a16="http://schemas.microsoft.com/office/drawing/2014/main" id="{C6087F95-11AF-45BD-9970-32BC00C8CB18}"/>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66" name="TextBox 65">
            <a:extLst>
              <a:ext uri="{FF2B5EF4-FFF2-40B4-BE49-F238E27FC236}">
                <a16:creationId xmlns:a16="http://schemas.microsoft.com/office/drawing/2014/main" id="{A5933A68-F13E-4F57-A708-74B225CC483A}"/>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67" name="Oval 66">
            <a:extLst>
              <a:ext uri="{FF2B5EF4-FFF2-40B4-BE49-F238E27FC236}">
                <a16:creationId xmlns:a16="http://schemas.microsoft.com/office/drawing/2014/main" id="{7BEDB9BD-1F8B-4AB4-BD59-8AA0B5CE00A1}"/>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68" name="TextBox 67">
            <a:extLst>
              <a:ext uri="{FF2B5EF4-FFF2-40B4-BE49-F238E27FC236}">
                <a16:creationId xmlns:a16="http://schemas.microsoft.com/office/drawing/2014/main" id="{A8445130-BB3F-474D-89FF-C63A7C4F07E1}"/>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73" name="Oval 72">
            <a:extLst>
              <a:ext uri="{FF2B5EF4-FFF2-40B4-BE49-F238E27FC236}">
                <a16:creationId xmlns:a16="http://schemas.microsoft.com/office/drawing/2014/main" id="{07D6624B-AF22-43F7-B005-6E8F44D71B65}"/>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75" name="TextBox 74">
            <a:extLst>
              <a:ext uri="{FF2B5EF4-FFF2-40B4-BE49-F238E27FC236}">
                <a16:creationId xmlns:a16="http://schemas.microsoft.com/office/drawing/2014/main" id="{6666432B-05D1-4565-B9FC-17576288403F}"/>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spTree>
    <p:extLst>
      <p:ext uri="{BB962C8B-B14F-4D97-AF65-F5344CB8AC3E}">
        <p14:creationId xmlns:p14="http://schemas.microsoft.com/office/powerpoint/2010/main" val="2931222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Valuation</a:t>
            </a:r>
          </a:p>
        </p:txBody>
      </p:sp>
    </p:spTree>
    <p:extLst>
      <p:ext uri="{BB962C8B-B14F-4D97-AF65-F5344CB8AC3E}">
        <p14:creationId xmlns:p14="http://schemas.microsoft.com/office/powerpoint/2010/main" val="2588821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FEE08B-CF3C-4E1A-BD1E-1813C7095651}"/>
              </a:ext>
            </a:extLst>
          </p:cNvPr>
          <p:cNvSpPr>
            <a:spLocks noGrp="1"/>
          </p:cNvSpPr>
          <p:nvPr>
            <p:ph type="title"/>
          </p:nvPr>
        </p:nvSpPr>
        <p:spPr/>
        <p:txBody>
          <a:bodyPr/>
          <a:lstStyle/>
          <a:p>
            <a:r>
              <a:rPr lang="en-CA" dirty="0"/>
              <a:t>Historical Share Price Performance</a:t>
            </a:r>
          </a:p>
        </p:txBody>
      </p:sp>
      <p:sp>
        <p:nvSpPr>
          <p:cNvPr id="3" name="Rectangle 2"/>
          <p:cNvSpPr/>
          <p:nvPr/>
        </p:nvSpPr>
        <p:spPr>
          <a:xfrm>
            <a:off x="6553206" y="4522561"/>
            <a:ext cx="5267324" cy="1431161"/>
          </a:xfrm>
          <a:prstGeom prst="rect">
            <a:avLst/>
          </a:prstGeom>
        </p:spPr>
        <p:txBody>
          <a:bodyPr wrap="square">
            <a:spAutoFit/>
          </a:bodyPr>
          <a:lstStyle/>
          <a:p>
            <a:pPr marL="171438" indent="-171438">
              <a:spcBef>
                <a:spcPts val="600"/>
              </a:spcBef>
              <a:buClr>
                <a:srgbClr val="132E57"/>
              </a:buClr>
              <a:buSzPct val="150000"/>
              <a:buFont typeface="Arial" panose="020B0604020202020204" pitchFamily="34" charset="0"/>
              <a:buChar char="•"/>
              <a:defRPr/>
            </a:pPr>
            <a:r>
              <a:rPr lang="en-US" sz="900" b="1" dirty="0">
                <a:solidFill>
                  <a:schemeClr val="accent1"/>
                </a:solidFill>
              </a:rPr>
              <a:t>May 2016 </a:t>
            </a:r>
            <a:r>
              <a:rPr lang="en-US" sz="900" dirty="0">
                <a:solidFill>
                  <a:srgbClr val="000000"/>
                </a:solidFill>
              </a:rPr>
              <a:t>– Company A announces acquisition of Competitor F pending antitrust regulatory approval </a:t>
            </a:r>
          </a:p>
          <a:p>
            <a:pPr marL="171438" indent="-171438">
              <a:spcBef>
                <a:spcPts val="600"/>
              </a:spcBef>
              <a:buClr>
                <a:srgbClr val="132E57"/>
              </a:buClr>
              <a:buSzPct val="150000"/>
              <a:buFont typeface="Arial" panose="020B0604020202020204" pitchFamily="34" charset="0"/>
              <a:buChar char="•"/>
              <a:defRPr/>
            </a:pPr>
            <a:r>
              <a:rPr lang="en-US" sz="900" b="1" dirty="0">
                <a:solidFill>
                  <a:schemeClr val="accent1"/>
                </a:solidFill>
              </a:rPr>
              <a:t>Oct 2016 </a:t>
            </a:r>
            <a:r>
              <a:rPr lang="en-US" sz="900" dirty="0">
                <a:solidFill>
                  <a:srgbClr val="000000"/>
                </a:solidFill>
              </a:rPr>
              <a:t>– Company A reports record-breaking Q3 results, exceeding analyst consensus on both top line and EPS growth</a:t>
            </a:r>
            <a:endParaRPr lang="en-US" sz="900" b="1" dirty="0">
              <a:solidFill>
                <a:srgbClr val="000000"/>
              </a:solidFill>
            </a:endParaRPr>
          </a:p>
          <a:p>
            <a:pPr marL="171438" indent="-171438">
              <a:spcBef>
                <a:spcPts val="600"/>
              </a:spcBef>
              <a:buClr>
                <a:srgbClr val="132E57"/>
              </a:buClr>
              <a:buSzPct val="150000"/>
              <a:buFont typeface="Arial" panose="020B0604020202020204" pitchFamily="34" charset="0"/>
              <a:buChar char="•"/>
              <a:defRPr/>
            </a:pPr>
            <a:r>
              <a:rPr lang="en-US" sz="900" b="1" dirty="0">
                <a:solidFill>
                  <a:schemeClr val="accent1"/>
                </a:solidFill>
              </a:rPr>
              <a:t>May 2017 </a:t>
            </a:r>
            <a:r>
              <a:rPr lang="en-US" sz="900" dirty="0">
                <a:solidFill>
                  <a:srgbClr val="000000"/>
                </a:solidFill>
              </a:rPr>
              <a:t>– Company A acquires 10% stake in Competitor G in opportunistic bid following poor post-IPO price performance from G</a:t>
            </a:r>
          </a:p>
          <a:p>
            <a:pPr marL="171438" indent="-171438">
              <a:spcBef>
                <a:spcPts val="600"/>
              </a:spcBef>
              <a:buClr>
                <a:srgbClr val="132E57"/>
              </a:buClr>
              <a:buSzPct val="150000"/>
              <a:buFont typeface="Arial" panose="020B0604020202020204" pitchFamily="34" charset="0"/>
              <a:buChar char="•"/>
              <a:defRPr/>
            </a:pPr>
            <a:r>
              <a:rPr lang="en-US" sz="900" b="1" dirty="0">
                <a:solidFill>
                  <a:schemeClr val="accent1"/>
                </a:solidFill>
              </a:rPr>
              <a:t>Sep 2017 </a:t>
            </a:r>
            <a:r>
              <a:rPr lang="en-US" sz="900" dirty="0">
                <a:solidFill>
                  <a:srgbClr val="000000"/>
                </a:solidFill>
              </a:rPr>
              <a:t>– Company A signs 10-year exclusivity agreement with major online retailer, Customer X, to distribute Widget 2.0 on X’s platform</a:t>
            </a:r>
          </a:p>
        </p:txBody>
      </p:sp>
      <p:sp>
        <p:nvSpPr>
          <p:cNvPr id="20" name="TextBox 19">
            <a:extLst>
              <a:ext uri="{FF2B5EF4-FFF2-40B4-BE49-F238E27FC236}">
                <a16:creationId xmlns:a16="http://schemas.microsoft.com/office/drawing/2014/main" id="{558797B0-E856-45ED-950C-1B43E806677A}"/>
              </a:ext>
            </a:extLst>
          </p:cNvPr>
          <p:cNvSpPr txBox="1"/>
          <p:nvPr/>
        </p:nvSpPr>
        <p:spPr>
          <a:xfrm>
            <a:off x="370800" y="1198807"/>
            <a:ext cx="11451600" cy="261610"/>
          </a:xfrm>
          <a:prstGeom prst="rect">
            <a:avLst/>
          </a:prstGeom>
          <a:solidFill>
            <a:srgbClr val="132E57"/>
          </a:solidFill>
        </p:spPr>
        <p:txBody>
          <a:bodyPr wrap="square" rtlCol="0">
            <a:spAutoFit/>
          </a:bodyPr>
          <a:lstStyle/>
          <a:p>
            <a:r>
              <a:rPr lang="en-US" altLang="zh-CN" sz="1100" b="1" dirty="0">
                <a:solidFill>
                  <a:schemeClr val="bg1"/>
                </a:solidFill>
              </a:rPr>
              <a:t>Key Events &amp; Share Price Drivers</a:t>
            </a:r>
            <a:endParaRPr lang="en-CA" sz="1100" b="1" dirty="0">
              <a:solidFill>
                <a:schemeClr val="bg1"/>
              </a:solidFill>
            </a:endParaRPr>
          </a:p>
        </p:txBody>
      </p:sp>
      <p:sp>
        <p:nvSpPr>
          <p:cNvPr id="7" name="Rectangle 6">
            <a:extLst>
              <a:ext uri="{FF2B5EF4-FFF2-40B4-BE49-F238E27FC236}">
                <a16:creationId xmlns:a16="http://schemas.microsoft.com/office/drawing/2014/main" id="{1A0D6661-5C7B-4E68-B7F8-7FAFC0925B85}"/>
              </a:ext>
            </a:extLst>
          </p:cNvPr>
          <p:cNvSpPr/>
          <p:nvPr/>
        </p:nvSpPr>
        <p:spPr>
          <a:xfrm>
            <a:off x="370807" y="4522561"/>
            <a:ext cx="6026519" cy="1231106"/>
          </a:xfrm>
          <a:prstGeom prst="rect">
            <a:avLst/>
          </a:prstGeom>
        </p:spPr>
        <p:txBody>
          <a:bodyPr wrap="square">
            <a:spAutoFit/>
          </a:bodyPr>
          <a:lstStyle/>
          <a:p>
            <a:pPr marL="171438" indent="-171438">
              <a:spcBef>
                <a:spcPts val="600"/>
              </a:spcBef>
              <a:buClr>
                <a:srgbClr val="132E57"/>
              </a:buClr>
              <a:buSzPct val="150000"/>
              <a:buFont typeface="Arial" panose="020B0604020202020204" pitchFamily="34" charset="0"/>
              <a:buChar char="•"/>
              <a:defRPr/>
            </a:pPr>
            <a:r>
              <a:rPr lang="en-US" sz="900" b="1" dirty="0">
                <a:solidFill>
                  <a:schemeClr val="accent1"/>
                </a:solidFill>
              </a:rPr>
              <a:t>Dec 2013 </a:t>
            </a:r>
            <a:r>
              <a:rPr lang="en-US" sz="900" dirty="0">
                <a:solidFill>
                  <a:srgbClr val="000000"/>
                </a:solidFill>
              </a:rPr>
              <a:t>– Old CEO announces retirement; new CEO with 10 years’ industry experience appointed</a:t>
            </a:r>
          </a:p>
          <a:p>
            <a:pPr marL="171438" indent="-171438">
              <a:spcBef>
                <a:spcPts val="600"/>
              </a:spcBef>
              <a:buClr>
                <a:srgbClr val="132E57"/>
              </a:buClr>
              <a:buSzPct val="150000"/>
              <a:buFont typeface="Arial" panose="020B0604020202020204" pitchFamily="34" charset="0"/>
              <a:buChar char="•"/>
              <a:defRPr/>
            </a:pPr>
            <a:r>
              <a:rPr lang="en-US" sz="900" b="1" dirty="0">
                <a:solidFill>
                  <a:schemeClr val="accent1"/>
                </a:solidFill>
              </a:rPr>
              <a:t>Jun 2014 </a:t>
            </a:r>
            <a:r>
              <a:rPr lang="en-US" sz="900" dirty="0">
                <a:solidFill>
                  <a:srgbClr val="000000"/>
                </a:solidFill>
              </a:rPr>
              <a:t>– Company A and Competitor D initiates joint venture, achieving economies of scales in their distribution channels</a:t>
            </a:r>
          </a:p>
          <a:p>
            <a:pPr marL="171438" indent="-171438">
              <a:spcBef>
                <a:spcPts val="600"/>
              </a:spcBef>
              <a:buClr>
                <a:srgbClr val="132E57"/>
              </a:buClr>
              <a:buSzPct val="150000"/>
              <a:buFont typeface="Arial" panose="020B0604020202020204" pitchFamily="34" charset="0"/>
              <a:buChar char="•"/>
              <a:defRPr/>
            </a:pPr>
            <a:r>
              <a:rPr lang="en-US" sz="900" b="1" dirty="0">
                <a:solidFill>
                  <a:schemeClr val="accent1"/>
                </a:solidFill>
              </a:rPr>
              <a:t>Nov 2014 </a:t>
            </a:r>
            <a:r>
              <a:rPr lang="en-US" sz="900" dirty="0">
                <a:solidFill>
                  <a:srgbClr val="000000"/>
                </a:solidFill>
              </a:rPr>
              <a:t>– Company A rolls out Widget 2.0 product line available in store and online</a:t>
            </a:r>
          </a:p>
          <a:p>
            <a:pPr marL="171438" indent="-171438">
              <a:spcBef>
                <a:spcPts val="600"/>
              </a:spcBef>
              <a:buClr>
                <a:srgbClr val="132E57"/>
              </a:buClr>
              <a:buSzPct val="150000"/>
              <a:buFont typeface="Arial" panose="020B0604020202020204" pitchFamily="34" charset="0"/>
              <a:buChar char="•"/>
              <a:defRPr/>
            </a:pPr>
            <a:r>
              <a:rPr lang="en-US" sz="900" b="1" dirty="0">
                <a:solidFill>
                  <a:schemeClr val="accent1"/>
                </a:solidFill>
              </a:rPr>
              <a:t>May 2015 </a:t>
            </a:r>
            <a:r>
              <a:rPr lang="en-US" sz="900" dirty="0">
                <a:solidFill>
                  <a:srgbClr val="000000"/>
                </a:solidFill>
              </a:rPr>
              <a:t>– Company A announces launch of new eCommerce platform; discontinues JV with Competitor D</a:t>
            </a:r>
          </a:p>
          <a:p>
            <a:pPr marL="171438" indent="-171438">
              <a:spcBef>
                <a:spcPts val="600"/>
              </a:spcBef>
              <a:buClr>
                <a:srgbClr val="132E57"/>
              </a:buClr>
              <a:buSzPct val="150000"/>
              <a:buFont typeface="Arial" panose="020B0604020202020204" pitchFamily="34" charset="0"/>
              <a:buChar char="•"/>
              <a:defRPr/>
            </a:pPr>
            <a:r>
              <a:rPr lang="en-US" sz="900" b="1" dirty="0">
                <a:solidFill>
                  <a:schemeClr val="accent1"/>
                </a:solidFill>
              </a:rPr>
              <a:t>Nov 2015 </a:t>
            </a:r>
            <a:r>
              <a:rPr lang="en-US" sz="900" dirty="0">
                <a:solidFill>
                  <a:srgbClr val="000000"/>
                </a:solidFill>
              </a:rPr>
              <a:t>– Company A divests X; market reacts positively to low capital intensity moving forward</a:t>
            </a:r>
          </a:p>
        </p:txBody>
      </p:sp>
      <p:cxnSp>
        <p:nvCxnSpPr>
          <p:cNvPr id="8" name="Straight Connector 7">
            <a:extLst>
              <a:ext uri="{FF2B5EF4-FFF2-40B4-BE49-F238E27FC236}">
                <a16:creationId xmlns:a16="http://schemas.microsoft.com/office/drawing/2014/main" id="{C160AD64-71A1-42FB-8EA7-9C74B5C40EB9}"/>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8C335BDB-7421-438C-BA42-FF10CFAAAFEA}"/>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10" name="TextBox 9">
            <a:extLst>
              <a:ext uri="{FF2B5EF4-FFF2-40B4-BE49-F238E27FC236}">
                <a16:creationId xmlns:a16="http://schemas.microsoft.com/office/drawing/2014/main" id="{D4F63CAD-4DCE-4179-B7A1-8F72791452F6}"/>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11" name="Oval 10">
            <a:extLst>
              <a:ext uri="{FF2B5EF4-FFF2-40B4-BE49-F238E27FC236}">
                <a16:creationId xmlns:a16="http://schemas.microsoft.com/office/drawing/2014/main" id="{BB04364E-243D-4FBD-B949-6F4B3F59A39D}"/>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2" name="TextBox 11">
            <a:extLst>
              <a:ext uri="{FF2B5EF4-FFF2-40B4-BE49-F238E27FC236}">
                <a16:creationId xmlns:a16="http://schemas.microsoft.com/office/drawing/2014/main" id="{9DA1DCF4-5576-4D56-8BC5-FFABC0743960}"/>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3" name="Oval 12">
            <a:extLst>
              <a:ext uri="{FF2B5EF4-FFF2-40B4-BE49-F238E27FC236}">
                <a16:creationId xmlns:a16="http://schemas.microsoft.com/office/drawing/2014/main" id="{C114B8ED-1C92-4402-8FAB-4547F44992A0}"/>
              </a:ext>
            </a:extLst>
          </p:cNvPr>
          <p:cNvSpPr/>
          <p:nvPr/>
        </p:nvSpPr>
        <p:spPr>
          <a:xfrm>
            <a:off x="5970000"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4" name="TextBox 13">
            <a:extLst>
              <a:ext uri="{FF2B5EF4-FFF2-40B4-BE49-F238E27FC236}">
                <a16:creationId xmlns:a16="http://schemas.microsoft.com/office/drawing/2014/main" id="{CD72381D-AE08-43DF-978F-47BE146DD6A4}"/>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tx2"/>
                </a:solidFill>
              </a:rPr>
              <a:t>Valuation</a:t>
            </a:r>
          </a:p>
        </p:txBody>
      </p:sp>
      <p:sp>
        <p:nvSpPr>
          <p:cNvPr id="15" name="Oval 14">
            <a:extLst>
              <a:ext uri="{FF2B5EF4-FFF2-40B4-BE49-F238E27FC236}">
                <a16:creationId xmlns:a16="http://schemas.microsoft.com/office/drawing/2014/main" id="{B6D53D0E-A329-4DD2-99F3-ABDF39EB9325}"/>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6" name="TextBox 15">
            <a:extLst>
              <a:ext uri="{FF2B5EF4-FFF2-40B4-BE49-F238E27FC236}">
                <a16:creationId xmlns:a16="http://schemas.microsoft.com/office/drawing/2014/main" id="{32514BAD-5884-4C8A-ACE5-2930EB050F3C}"/>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17" name="Oval 16">
            <a:extLst>
              <a:ext uri="{FF2B5EF4-FFF2-40B4-BE49-F238E27FC236}">
                <a16:creationId xmlns:a16="http://schemas.microsoft.com/office/drawing/2014/main" id="{906BB137-BE15-417D-A605-1B4287383C4A}"/>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19" name="TextBox 18">
            <a:extLst>
              <a:ext uri="{FF2B5EF4-FFF2-40B4-BE49-F238E27FC236}">
                <a16:creationId xmlns:a16="http://schemas.microsoft.com/office/drawing/2014/main" id="{8720981C-A4AA-4EE7-8815-5F3F2C483E6A}"/>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pic>
        <p:nvPicPr>
          <p:cNvPr id="5" name="Picture 4">
            <a:extLst>
              <a:ext uri="{FF2B5EF4-FFF2-40B4-BE49-F238E27FC236}">
                <a16:creationId xmlns:a16="http://schemas.microsoft.com/office/drawing/2014/main" id="{8656C2F4-4F29-44AE-A1E5-7D2864BAD510}"/>
              </a:ext>
            </a:extLst>
          </p:cNvPr>
          <p:cNvPicPr>
            <a:picLocks noChangeAspect="1"/>
          </p:cNvPicPr>
          <p:nvPr/>
        </p:nvPicPr>
        <p:blipFill>
          <a:blip r:embed="rId3"/>
          <a:stretch>
            <a:fillRect/>
          </a:stretch>
        </p:blipFill>
        <p:spPr>
          <a:xfrm>
            <a:off x="461319" y="1478289"/>
            <a:ext cx="11269362" cy="2981738"/>
          </a:xfrm>
          <a:prstGeom prst="rect">
            <a:avLst/>
          </a:prstGeom>
        </p:spPr>
      </p:pic>
    </p:spTree>
    <p:extLst>
      <p:ext uri="{BB962C8B-B14F-4D97-AF65-F5344CB8AC3E}">
        <p14:creationId xmlns:p14="http://schemas.microsoft.com/office/powerpoint/2010/main" val="2437263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6295E-B708-4C32-800C-5E97CACFDA5A}"/>
              </a:ext>
            </a:extLst>
          </p:cNvPr>
          <p:cNvSpPr>
            <a:spLocks noGrp="1"/>
          </p:cNvSpPr>
          <p:nvPr>
            <p:ph type="title"/>
          </p:nvPr>
        </p:nvSpPr>
        <p:spPr/>
        <p:txBody>
          <a:bodyPr/>
          <a:lstStyle/>
          <a:p>
            <a:r>
              <a:rPr lang="en-CA" dirty="0"/>
              <a:t>Valuation Summary</a:t>
            </a:r>
          </a:p>
        </p:txBody>
      </p:sp>
      <p:graphicFrame>
        <p:nvGraphicFramePr>
          <p:cNvPr id="3" name="Content Placeholder 5">
            <a:extLst>
              <a:ext uri="{FF2B5EF4-FFF2-40B4-BE49-F238E27FC236}">
                <a16:creationId xmlns:a16="http://schemas.microsoft.com/office/drawing/2014/main" id="{E8EA9B2C-2CC7-4797-86D4-FB62F8EFF1E9}"/>
              </a:ext>
            </a:extLst>
          </p:cNvPr>
          <p:cNvGraphicFramePr>
            <a:graphicFrameLocks/>
          </p:cNvGraphicFramePr>
          <p:nvPr>
            <p:extLst>
              <p:ext uri="{D42A27DB-BD31-4B8C-83A1-F6EECF244321}">
                <p14:modId xmlns:p14="http://schemas.microsoft.com/office/powerpoint/2010/main" val="631422492"/>
              </p:ext>
            </p:extLst>
          </p:nvPr>
        </p:nvGraphicFramePr>
        <p:xfrm>
          <a:off x="6278634" y="4032789"/>
          <a:ext cx="5541892" cy="1913006"/>
        </p:xfrm>
        <a:graphic>
          <a:graphicData uri="http://schemas.openxmlformats.org/drawingml/2006/table">
            <a:tbl>
              <a:tblPr firstRow="1" bandRow="1">
                <a:tableStyleId>{2D5ABB26-0587-4C30-8999-92F81FD0307C}</a:tableStyleId>
              </a:tblPr>
              <a:tblGrid>
                <a:gridCol w="1347428">
                  <a:extLst>
                    <a:ext uri="{9D8B030D-6E8A-4147-A177-3AD203B41FA5}">
                      <a16:colId xmlns:a16="http://schemas.microsoft.com/office/drawing/2014/main" val="20000"/>
                    </a:ext>
                  </a:extLst>
                </a:gridCol>
                <a:gridCol w="1053601">
                  <a:extLst>
                    <a:ext uri="{9D8B030D-6E8A-4147-A177-3AD203B41FA5}">
                      <a16:colId xmlns:a16="http://schemas.microsoft.com/office/drawing/2014/main" val="20001"/>
                    </a:ext>
                  </a:extLst>
                </a:gridCol>
                <a:gridCol w="1087263">
                  <a:extLst>
                    <a:ext uri="{9D8B030D-6E8A-4147-A177-3AD203B41FA5}">
                      <a16:colId xmlns:a16="http://schemas.microsoft.com/office/drawing/2014/main" val="20004"/>
                    </a:ext>
                  </a:extLst>
                </a:gridCol>
                <a:gridCol w="1026800">
                  <a:extLst>
                    <a:ext uri="{9D8B030D-6E8A-4147-A177-3AD203B41FA5}">
                      <a16:colId xmlns:a16="http://schemas.microsoft.com/office/drawing/2014/main" val="20005"/>
                    </a:ext>
                  </a:extLst>
                </a:gridCol>
                <a:gridCol w="1026800">
                  <a:extLst>
                    <a:ext uri="{9D8B030D-6E8A-4147-A177-3AD203B41FA5}">
                      <a16:colId xmlns:a16="http://schemas.microsoft.com/office/drawing/2014/main" val="20006"/>
                    </a:ext>
                  </a:extLst>
                </a:gridCol>
              </a:tblGrid>
              <a:tr h="412032">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l">
                        <a:spcBef>
                          <a:spcPts val="100"/>
                        </a:spcBef>
                        <a:spcAft>
                          <a:spcPts val="100"/>
                        </a:spcAft>
                      </a:pPr>
                      <a:r>
                        <a:rPr lang="en-AU" sz="1100" b="1" dirty="0">
                          <a:solidFill>
                            <a:schemeClr val="bg1"/>
                          </a:solidFill>
                          <a:latin typeface="+mn-lt"/>
                        </a:rPr>
                        <a:t>Broker Estimates</a:t>
                      </a:r>
                      <a:endParaRPr lang="en-US" sz="1100" b="1" dirty="0">
                        <a:solidFill>
                          <a:schemeClr val="bg1"/>
                        </a:solidFill>
                        <a:latin typeface="+mn-lt"/>
                      </a:endParaRPr>
                    </a:p>
                  </a:txBody>
                  <a:tcPr marL="90000" marR="90000" marT="18288" marB="18288" anchor="ctr">
                    <a:lnL>
                      <a:noFill/>
                    </a:lnL>
                    <a:lnR>
                      <a:noFill/>
                    </a:lnR>
                    <a:lnT>
                      <a:noFill/>
                    </a:lnT>
                    <a:lnB>
                      <a:noFill/>
                    </a:lnB>
                    <a:lnTlToBr w="12700" cmpd="sng">
                      <a:noFill/>
                      <a:prstDash val="solid"/>
                    </a:lnTlToBr>
                    <a:lnBlToTr w="12700" cmpd="sng">
                      <a:noFill/>
                      <a:prstDash val="solid"/>
                    </a:lnBlToTr>
                    <a:solidFill>
                      <a:schemeClr val="tx2"/>
                    </a:solidFill>
                  </a:tcP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ctr">
                        <a:spcBef>
                          <a:spcPts val="100"/>
                        </a:spcBef>
                        <a:spcAft>
                          <a:spcPts val="100"/>
                        </a:spcAft>
                      </a:pPr>
                      <a:r>
                        <a:rPr lang="en-AU" sz="1100" b="1" dirty="0">
                          <a:solidFill>
                            <a:schemeClr val="bg1"/>
                          </a:solidFill>
                          <a:latin typeface="+mn-lt"/>
                        </a:rPr>
                        <a:t>Target Prices ($)</a:t>
                      </a:r>
                      <a:endParaRPr lang="en-US" sz="1100" b="1" i="1" dirty="0">
                        <a:solidFill>
                          <a:schemeClr val="bg1"/>
                        </a:solidFill>
                        <a:latin typeface="+mn-lt"/>
                      </a:endParaRPr>
                    </a:p>
                  </a:txBody>
                  <a:tcPr marL="45720" marR="27432" marT="18288" marB="18288" anchor="ctr">
                    <a:lnL>
                      <a:noFill/>
                    </a:lnL>
                    <a:lnR>
                      <a:noFill/>
                    </a:lnR>
                    <a:lnT>
                      <a:noFill/>
                    </a:lnT>
                    <a:lnB>
                      <a:noFill/>
                    </a:lnB>
                    <a:lnTlToBr w="12700" cmpd="sng">
                      <a:noFill/>
                      <a:prstDash val="solid"/>
                    </a:lnTlToBr>
                    <a:lnBlToTr w="12700" cmpd="sng">
                      <a:noFill/>
                      <a:prstDash val="solid"/>
                    </a:lnBlToTr>
                    <a:solidFill>
                      <a:schemeClr val="tx2"/>
                    </a:solidFill>
                  </a:tcP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ctr">
                        <a:spcBef>
                          <a:spcPts val="100"/>
                        </a:spcBef>
                        <a:spcAft>
                          <a:spcPts val="100"/>
                        </a:spcAft>
                      </a:pPr>
                      <a:r>
                        <a:rPr lang="en-AU" sz="1100" b="1" dirty="0">
                          <a:solidFill>
                            <a:schemeClr val="bg1"/>
                          </a:solidFill>
                          <a:latin typeface="+mn-lt"/>
                        </a:rPr>
                        <a:t>’18e Revenues</a:t>
                      </a:r>
                      <a:r>
                        <a:rPr lang="en-AU" sz="1100" b="1" baseline="0" dirty="0">
                          <a:solidFill>
                            <a:schemeClr val="bg1"/>
                          </a:solidFill>
                          <a:latin typeface="+mn-lt"/>
                        </a:rPr>
                        <a:t> </a:t>
                      </a:r>
                      <a:r>
                        <a:rPr lang="en-AU" sz="1100" b="1" dirty="0">
                          <a:solidFill>
                            <a:schemeClr val="bg1"/>
                          </a:solidFill>
                          <a:latin typeface="+mn-lt"/>
                        </a:rPr>
                        <a:t>($mm)</a:t>
                      </a:r>
                      <a:endParaRPr lang="en-US" sz="1100" b="1" i="1" dirty="0">
                        <a:solidFill>
                          <a:schemeClr val="bg1"/>
                        </a:solidFill>
                        <a:latin typeface="+mn-lt"/>
                      </a:endParaRPr>
                    </a:p>
                  </a:txBody>
                  <a:tcPr marL="45720" marR="27432" marT="18288" marB="18288" anchor="ctr">
                    <a:lnL>
                      <a:noFill/>
                    </a:lnL>
                    <a:lnR>
                      <a:noFill/>
                    </a:lnR>
                    <a:lnT>
                      <a:noFill/>
                    </a:lnT>
                    <a:lnB>
                      <a:noFill/>
                    </a:lnB>
                    <a:lnTlToBr w="12700" cmpd="sng">
                      <a:noFill/>
                      <a:prstDash val="solid"/>
                    </a:lnTlToBr>
                    <a:lnBlToTr w="12700" cmpd="sng">
                      <a:noFill/>
                      <a:prstDash val="solid"/>
                    </a:lnBlToTr>
                    <a:solidFill>
                      <a:schemeClr val="tx2"/>
                    </a:solidFill>
                  </a:tcP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ctr">
                        <a:spcBef>
                          <a:spcPts val="100"/>
                        </a:spcBef>
                        <a:spcAft>
                          <a:spcPts val="100"/>
                        </a:spcAft>
                      </a:pPr>
                      <a:r>
                        <a:rPr lang="en-AU" sz="1100" b="1" dirty="0">
                          <a:solidFill>
                            <a:schemeClr val="bg1"/>
                          </a:solidFill>
                          <a:latin typeface="+mn-lt"/>
                        </a:rPr>
                        <a:t>‘18e EBITDA ($mm)</a:t>
                      </a:r>
                      <a:endParaRPr lang="en-US" sz="1100" b="1" i="1" dirty="0">
                        <a:solidFill>
                          <a:schemeClr val="bg1"/>
                        </a:solidFill>
                        <a:latin typeface="+mn-lt"/>
                      </a:endParaRPr>
                    </a:p>
                  </a:txBody>
                  <a:tcPr marL="45720" marR="27432" marT="18288" marB="18288" anchor="ctr">
                    <a:lnL>
                      <a:noFill/>
                    </a:lnL>
                    <a:lnR>
                      <a:noFill/>
                    </a:lnR>
                    <a:lnT>
                      <a:noFill/>
                    </a:lnT>
                    <a:lnB>
                      <a:noFill/>
                    </a:lnB>
                    <a:lnTlToBr w="12700" cmpd="sng">
                      <a:noFill/>
                      <a:prstDash val="solid"/>
                    </a:lnTlToBr>
                    <a:lnBlToTr w="12700" cmpd="sng">
                      <a:noFill/>
                      <a:prstDash val="solid"/>
                    </a:lnBlToTr>
                    <a:solidFill>
                      <a:schemeClr val="tx2"/>
                    </a:solidFill>
                  </a:tcP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marL="0" marR="0" indent="0" algn="ctr" defTabSz="914400" rtl="0" eaLnBrk="1" fontAlgn="auto" latinLnBrk="0" hangingPunct="1">
                        <a:lnSpc>
                          <a:spcPct val="100000"/>
                        </a:lnSpc>
                        <a:spcBef>
                          <a:spcPts val="100"/>
                        </a:spcBef>
                        <a:spcAft>
                          <a:spcPts val="100"/>
                        </a:spcAft>
                        <a:buClrTx/>
                        <a:buSzTx/>
                        <a:buFontTx/>
                        <a:buNone/>
                        <a:tabLst/>
                        <a:defRPr/>
                      </a:pPr>
                      <a:r>
                        <a:rPr lang="en-AU" sz="1100" b="1" dirty="0">
                          <a:solidFill>
                            <a:schemeClr val="bg1"/>
                          </a:solidFill>
                          <a:latin typeface="+mn-lt"/>
                        </a:rPr>
                        <a:t>‘18e EBITDA</a:t>
                      </a:r>
                      <a:r>
                        <a:rPr lang="en-AU" sz="1100" b="1" baseline="0" dirty="0">
                          <a:solidFill>
                            <a:schemeClr val="bg1"/>
                          </a:solidFill>
                          <a:latin typeface="+mn-lt"/>
                        </a:rPr>
                        <a:t> Margin (%)</a:t>
                      </a:r>
                      <a:endParaRPr lang="en-US" sz="1100" b="1" i="1" dirty="0">
                        <a:solidFill>
                          <a:schemeClr val="bg1"/>
                        </a:solidFill>
                        <a:latin typeface="+mn-lt"/>
                      </a:endParaRPr>
                    </a:p>
                  </a:txBody>
                  <a:tcPr marL="45720" marR="27432" marT="18288" marB="18288" anchor="ctr">
                    <a:lnL>
                      <a:noFill/>
                    </a:lnL>
                    <a:lnR>
                      <a:noFill/>
                    </a:lnR>
                    <a:lnT>
                      <a:noFill/>
                    </a:lnT>
                    <a:lnB>
                      <a:noFill/>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0000"/>
                  </a:ext>
                </a:extLst>
              </a:tr>
              <a:tr h="240352">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marL="0" marR="0" indent="0" algn="l" defTabSz="914400" rtl="0" eaLnBrk="1" fontAlgn="auto" latinLnBrk="0" hangingPunct="1">
                        <a:lnSpc>
                          <a:spcPct val="100000"/>
                        </a:lnSpc>
                        <a:spcBef>
                          <a:spcPts val="100"/>
                        </a:spcBef>
                        <a:spcAft>
                          <a:spcPts val="100"/>
                        </a:spcAft>
                        <a:buClrTx/>
                        <a:buSzTx/>
                        <a:buFontTx/>
                        <a:buNone/>
                        <a:tabLst/>
                        <a:defRPr/>
                      </a:pPr>
                      <a:r>
                        <a:rPr lang="en-AU" sz="900" dirty="0">
                          <a:latin typeface="+mn-lt"/>
                        </a:rPr>
                        <a:t>RBC (10/16/2017)</a:t>
                      </a:r>
                      <a:endParaRPr lang="en-US" sz="900" b="0" dirty="0">
                        <a:solidFill>
                          <a:schemeClr val="tx1"/>
                        </a:solidFill>
                        <a:latin typeface="+mn-lt"/>
                      </a:endParaRPr>
                    </a:p>
                  </a:txBody>
                  <a:tcPr marL="90000" marR="90000" marT="9144" marB="9144" anchor="ctr">
                    <a:lnT>
                      <a:noFill/>
                    </a:lnT>
                  </a:tcP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ctr">
                        <a:spcBef>
                          <a:spcPts val="100"/>
                        </a:spcBef>
                        <a:spcAft>
                          <a:spcPts val="100"/>
                        </a:spcAft>
                      </a:pPr>
                      <a:r>
                        <a:rPr lang="en-US" sz="900" dirty="0">
                          <a:latin typeface="+mn-lt"/>
                        </a:rPr>
                        <a:t>$46.00</a:t>
                      </a:r>
                      <a:endParaRPr lang="en-US" sz="900" b="0" dirty="0">
                        <a:solidFill>
                          <a:schemeClr val="tx1"/>
                        </a:solidFill>
                        <a:latin typeface="+mn-lt"/>
                      </a:endParaRPr>
                    </a:p>
                  </a:txBody>
                  <a:tcPr marL="45720" marR="27432" marT="9144" marB="9144" anchor="ctr">
                    <a:lnT>
                      <a:noFill/>
                    </a:lnT>
                    <a:solidFill>
                      <a:schemeClr val="accent4"/>
                    </a:solidFill>
                  </a:tcP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ctr">
                        <a:spcBef>
                          <a:spcPts val="100"/>
                        </a:spcBef>
                        <a:spcAft>
                          <a:spcPts val="100"/>
                        </a:spcAft>
                      </a:pPr>
                      <a:endParaRPr lang="en-US" sz="900" b="0" dirty="0">
                        <a:solidFill>
                          <a:schemeClr val="tx1"/>
                        </a:solidFill>
                        <a:latin typeface="+mn-lt"/>
                      </a:endParaRPr>
                    </a:p>
                  </a:txBody>
                  <a:tcPr marL="45720" marR="27432" marT="9144" marB="9144" anchor="ctr">
                    <a:lnT>
                      <a:noFill/>
                    </a:lnT>
                  </a:tcP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ctr">
                        <a:spcBef>
                          <a:spcPts val="100"/>
                        </a:spcBef>
                        <a:spcAft>
                          <a:spcPts val="100"/>
                        </a:spcAft>
                      </a:pPr>
                      <a:endParaRPr lang="en-US" sz="900" b="0" dirty="0">
                        <a:solidFill>
                          <a:schemeClr val="tx1"/>
                        </a:solidFill>
                        <a:latin typeface="+mn-lt"/>
                      </a:endParaRPr>
                    </a:p>
                  </a:txBody>
                  <a:tcPr marL="45720" marR="27432" marT="9144" marB="9144" anchor="ctr">
                    <a:lnT>
                      <a:noFill/>
                    </a:lnT>
                  </a:tcP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ctr">
                        <a:spcBef>
                          <a:spcPts val="100"/>
                        </a:spcBef>
                        <a:spcAft>
                          <a:spcPts val="100"/>
                        </a:spcAft>
                      </a:pPr>
                      <a:endParaRPr lang="en-US" sz="900" b="0" dirty="0">
                        <a:solidFill>
                          <a:schemeClr val="tx1"/>
                        </a:solidFill>
                        <a:latin typeface="+mn-lt"/>
                      </a:endParaRPr>
                    </a:p>
                  </a:txBody>
                  <a:tcPr marL="45720" marR="27432" marT="9144" marB="9144" anchor="ctr">
                    <a:lnT>
                      <a:noFill/>
                    </a:lnT>
                  </a:tcPr>
                </a:tc>
                <a:extLst>
                  <a:ext uri="{0D108BD9-81ED-4DB2-BD59-A6C34878D82A}">
                    <a16:rowId xmlns:a16="http://schemas.microsoft.com/office/drawing/2014/main" val="10001"/>
                  </a:ext>
                </a:extLst>
              </a:tr>
              <a:tr h="389959">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marL="0" marR="0" indent="0" algn="l" defTabSz="914400" rtl="0" eaLnBrk="1" fontAlgn="auto" latinLnBrk="0" hangingPunct="1">
                        <a:lnSpc>
                          <a:spcPct val="100000"/>
                        </a:lnSpc>
                        <a:spcBef>
                          <a:spcPts val="100"/>
                        </a:spcBef>
                        <a:spcAft>
                          <a:spcPts val="100"/>
                        </a:spcAft>
                        <a:buClrTx/>
                        <a:buSzTx/>
                        <a:buFontTx/>
                        <a:buNone/>
                        <a:tabLst/>
                        <a:defRPr/>
                      </a:pPr>
                      <a:r>
                        <a:rPr lang="en-AU" sz="900" dirty="0">
                          <a:latin typeface="+mn-lt"/>
                        </a:rPr>
                        <a:t>J.P.</a:t>
                      </a:r>
                      <a:r>
                        <a:rPr lang="en-AU" sz="900" baseline="0" dirty="0">
                          <a:latin typeface="+mn-lt"/>
                        </a:rPr>
                        <a:t> Morgan</a:t>
                      </a:r>
                      <a:r>
                        <a:rPr lang="en-AU" sz="900" dirty="0">
                          <a:latin typeface="+mn-lt"/>
                        </a:rPr>
                        <a:t> (10/17/2017)</a:t>
                      </a:r>
                      <a:endParaRPr lang="en-US" sz="900" b="0" dirty="0">
                        <a:solidFill>
                          <a:schemeClr val="tx1"/>
                        </a:solidFill>
                        <a:latin typeface="+mn-lt"/>
                      </a:endParaRPr>
                    </a:p>
                  </a:txBody>
                  <a:tcPr marL="90000" marR="90000" marT="9144" marB="9144" anchor="ct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ctr">
                        <a:spcBef>
                          <a:spcPts val="100"/>
                        </a:spcBef>
                        <a:spcAft>
                          <a:spcPts val="100"/>
                        </a:spcAft>
                      </a:pPr>
                      <a:r>
                        <a:rPr lang="en-US" sz="900" dirty="0">
                          <a:latin typeface="+mn-lt"/>
                        </a:rPr>
                        <a:t>$45.00</a:t>
                      </a:r>
                      <a:endParaRPr lang="en-US" sz="900" b="0" dirty="0">
                        <a:solidFill>
                          <a:schemeClr val="tx1"/>
                        </a:solidFill>
                        <a:latin typeface="+mn-lt"/>
                      </a:endParaRPr>
                    </a:p>
                  </a:txBody>
                  <a:tcPr marL="45720" marR="27432" marT="9144" marB="9144" anchor="ctr">
                    <a:solidFill>
                      <a:schemeClr val="accent4"/>
                    </a:solidFill>
                  </a:tcP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ctr">
                        <a:spcBef>
                          <a:spcPts val="100"/>
                        </a:spcBef>
                        <a:spcAft>
                          <a:spcPts val="100"/>
                        </a:spcAft>
                      </a:pPr>
                      <a:endParaRPr lang="en-US" sz="900" b="0" dirty="0">
                        <a:solidFill>
                          <a:schemeClr val="tx1"/>
                        </a:solidFill>
                        <a:latin typeface="+mn-lt"/>
                      </a:endParaRPr>
                    </a:p>
                  </a:txBody>
                  <a:tcPr marL="45720" marR="27432" marT="9144" marB="9144" anchor="ct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ctr">
                        <a:spcBef>
                          <a:spcPts val="100"/>
                        </a:spcBef>
                        <a:spcAft>
                          <a:spcPts val="100"/>
                        </a:spcAft>
                      </a:pPr>
                      <a:endParaRPr lang="en-US" sz="900" b="0" dirty="0">
                        <a:solidFill>
                          <a:schemeClr val="tx1"/>
                        </a:solidFill>
                        <a:latin typeface="+mn-lt"/>
                      </a:endParaRPr>
                    </a:p>
                  </a:txBody>
                  <a:tcPr marL="45720" marR="27432" marT="9144" marB="9144" anchor="ctr"/>
                </a:tc>
                <a:tc>
                  <a:txBody>
                    <a:bodyPr/>
                    <a:lstStyle>
                      <a:defPPr>
                        <a:defRPr lang="en-US"/>
                      </a:defPPr>
                      <a:lvl1pPr marL="0" algn="l" defTabSz="914400" rtl="0" eaLnBrk="1" latinLnBrk="0" hangingPunct="1">
                        <a:defRPr sz="1800" kern="1200">
                          <a:solidFill>
                            <a:schemeClr val="tx1"/>
                          </a:solidFill>
                          <a:latin typeface="HelveticaNeue LT 45 Lt"/>
                        </a:defRPr>
                      </a:lvl1pPr>
                      <a:lvl2pPr marL="457200" algn="l" defTabSz="914400" rtl="0" eaLnBrk="1" latinLnBrk="0" hangingPunct="1">
                        <a:defRPr sz="1800" kern="1200">
                          <a:solidFill>
                            <a:schemeClr val="tx1"/>
                          </a:solidFill>
                          <a:latin typeface="HelveticaNeue LT 45 Lt"/>
                        </a:defRPr>
                      </a:lvl2pPr>
                      <a:lvl3pPr marL="914400" algn="l" defTabSz="914400" rtl="0" eaLnBrk="1" latinLnBrk="0" hangingPunct="1">
                        <a:defRPr sz="1800" kern="1200">
                          <a:solidFill>
                            <a:schemeClr val="tx1"/>
                          </a:solidFill>
                          <a:latin typeface="HelveticaNeue LT 45 Lt"/>
                        </a:defRPr>
                      </a:lvl3pPr>
                      <a:lvl4pPr marL="1371600" algn="l" defTabSz="914400" rtl="0" eaLnBrk="1" latinLnBrk="0" hangingPunct="1">
                        <a:defRPr sz="1800" kern="1200">
                          <a:solidFill>
                            <a:schemeClr val="tx1"/>
                          </a:solidFill>
                          <a:latin typeface="HelveticaNeue LT 45 Lt"/>
                        </a:defRPr>
                      </a:lvl4pPr>
                      <a:lvl5pPr marL="1828800" algn="l" defTabSz="914400" rtl="0" eaLnBrk="1" latinLnBrk="0" hangingPunct="1">
                        <a:defRPr sz="1800" kern="1200">
                          <a:solidFill>
                            <a:schemeClr val="tx1"/>
                          </a:solidFill>
                          <a:latin typeface="HelveticaNeue LT 45 Lt"/>
                        </a:defRPr>
                      </a:lvl5pPr>
                      <a:lvl6pPr marL="2286000" algn="l" defTabSz="914400" rtl="0" eaLnBrk="1" latinLnBrk="0" hangingPunct="1">
                        <a:defRPr sz="1800" kern="1200">
                          <a:solidFill>
                            <a:schemeClr val="tx1"/>
                          </a:solidFill>
                          <a:latin typeface="HelveticaNeue LT 45 Lt"/>
                        </a:defRPr>
                      </a:lvl6pPr>
                      <a:lvl7pPr marL="2743200" algn="l" defTabSz="914400" rtl="0" eaLnBrk="1" latinLnBrk="0" hangingPunct="1">
                        <a:defRPr sz="1800" kern="1200">
                          <a:solidFill>
                            <a:schemeClr val="tx1"/>
                          </a:solidFill>
                          <a:latin typeface="HelveticaNeue LT 45 Lt"/>
                        </a:defRPr>
                      </a:lvl7pPr>
                      <a:lvl8pPr marL="3200400" algn="l" defTabSz="914400" rtl="0" eaLnBrk="1" latinLnBrk="0" hangingPunct="1">
                        <a:defRPr sz="1800" kern="1200">
                          <a:solidFill>
                            <a:schemeClr val="tx1"/>
                          </a:solidFill>
                          <a:latin typeface="HelveticaNeue LT 45 Lt"/>
                        </a:defRPr>
                      </a:lvl8pPr>
                      <a:lvl9pPr marL="3657600" algn="l" defTabSz="914400" rtl="0" eaLnBrk="1" latinLnBrk="0" hangingPunct="1">
                        <a:defRPr sz="1800" kern="1200">
                          <a:solidFill>
                            <a:schemeClr val="tx1"/>
                          </a:solidFill>
                          <a:latin typeface="HelveticaNeue LT 45 Lt"/>
                        </a:defRPr>
                      </a:lvl9pPr>
                    </a:lstStyle>
                    <a:p>
                      <a:pPr algn="ctr">
                        <a:spcBef>
                          <a:spcPts val="100"/>
                        </a:spcBef>
                        <a:spcAft>
                          <a:spcPts val="100"/>
                        </a:spcAft>
                      </a:pPr>
                      <a:endParaRPr lang="en-US" sz="900" b="0" dirty="0">
                        <a:solidFill>
                          <a:schemeClr val="tx1"/>
                        </a:solidFill>
                        <a:latin typeface="+mn-lt"/>
                      </a:endParaRPr>
                    </a:p>
                  </a:txBody>
                  <a:tcPr marL="45720" marR="27432" marT="9144" marB="9144" anchor="ctr"/>
                </a:tc>
                <a:extLst>
                  <a:ext uri="{0D108BD9-81ED-4DB2-BD59-A6C34878D82A}">
                    <a16:rowId xmlns:a16="http://schemas.microsoft.com/office/drawing/2014/main" val="10003"/>
                  </a:ext>
                </a:extLst>
              </a:tr>
              <a:tr h="240352">
                <a:tc>
                  <a:txBody>
                    <a:bodyPr/>
                    <a:lstStyle/>
                    <a:p>
                      <a:pPr algn="l">
                        <a:spcBef>
                          <a:spcPts val="100"/>
                        </a:spcBef>
                        <a:spcAft>
                          <a:spcPts val="100"/>
                        </a:spcAft>
                      </a:pPr>
                      <a:r>
                        <a:rPr lang="en-US" sz="900" dirty="0">
                          <a:latin typeface="+mn-lt"/>
                        </a:rPr>
                        <a:t>BMO (10/20/2017)</a:t>
                      </a:r>
                      <a:endParaRPr lang="en-US" sz="900" b="0" dirty="0">
                        <a:solidFill>
                          <a:schemeClr val="tx1"/>
                        </a:solidFill>
                        <a:latin typeface="+mn-lt"/>
                      </a:endParaRPr>
                    </a:p>
                  </a:txBody>
                  <a:tcPr marL="90000" marR="90000" marT="9144" marB="9144" anchor="ctr"/>
                </a:tc>
                <a:tc>
                  <a:txBody>
                    <a:bodyPr/>
                    <a:lstStyle/>
                    <a:p>
                      <a:pPr algn="ctr">
                        <a:spcBef>
                          <a:spcPts val="100"/>
                        </a:spcBef>
                        <a:spcAft>
                          <a:spcPts val="100"/>
                        </a:spcAft>
                      </a:pPr>
                      <a:r>
                        <a:rPr lang="en-US" sz="900" dirty="0">
                          <a:latin typeface="+mn-lt"/>
                        </a:rPr>
                        <a:t>$47.50</a:t>
                      </a:r>
                      <a:endParaRPr lang="en-US" sz="900" b="0" dirty="0">
                        <a:solidFill>
                          <a:schemeClr val="tx1"/>
                        </a:solidFill>
                        <a:latin typeface="+mn-lt"/>
                      </a:endParaRPr>
                    </a:p>
                  </a:txBody>
                  <a:tcPr marL="45720" marR="27432" marT="9144" marB="9144" anchor="ctr">
                    <a:solidFill>
                      <a:schemeClr val="accent4"/>
                    </a:solidFill>
                  </a:tcPr>
                </a:tc>
                <a:tc>
                  <a:txBody>
                    <a:bodyPr/>
                    <a:lstStyle/>
                    <a:p>
                      <a:pPr algn="ctr">
                        <a:spcBef>
                          <a:spcPts val="100"/>
                        </a:spcBef>
                        <a:spcAft>
                          <a:spcPts val="100"/>
                        </a:spcAft>
                      </a:pPr>
                      <a:endParaRPr lang="en-US" sz="900" b="0" dirty="0">
                        <a:solidFill>
                          <a:schemeClr val="tx1"/>
                        </a:solidFill>
                        <a:latin typeface="+mn-lt"/>
                      </a:endParaRPr>
                    </a:p>
                  </a:txBody>
                  <a:tcPr marL="45720" marR="27432" marT="9144" marB="9144" anchor="ctr"/>
                </a:tc>
                <a:tc>
                  <a:txBody>
                    <a:bodyPr/>
                    <a:lstStyle/>
                    <a:p>
                      <a:pPr algn="ctr">
                        <a:spcBef>
                          <a:spcPts val="100"/>
                        </a:spcBef>
                        <a:spcAft>
                          <a:spcPts val="100"/>
                        </a:spcAft>
                      </a:pPr>
                      <a:endParaRPr lang="en-US" sz="900" b="0" dirty="0">
                        <a:solidFill>
                          <a:schemeClr val="tx1"/>
                        </a:solidFill>
                        <a:latin typeface="+mn-lt"/>
                      </a:endParaRPr>
                    </a:p>
                  </a:txBody>
                  <a:tcPr marL="45720" marR="27432" marT="9144" marB="9144" anchor="ctr"/>
                </a:tc>
                <a:tc>
                  <a:txBody>
                    <a:bodyPr/>
                    <a:lstStyle/>
                    <a:p>
                      <a:pPr algn="ctr">
                        <a:spcBef>
                          <a:spcPts val="100"/>
                        </a:spcBef>
                        <a:spcAft>
                          <a:spcPts val="100"/>
                        </a:spcAft>
                      </a:pPr>
                      <a:endParaRPr lang="en-US" sz="900" b="0" dirty="0">
                        <a:solidFill>
                          <a:schemeClr val="tx1"/>
                        </a:solidFill>
                        <a:latin typeface="+mn-lt"/>
                      </a:endParaRPr>
                    </a:p>
                  </a:txBody>
                  <a:tcPr marL="45720" marR="27432" marT="9144" marB="9144" anchor="ctr"/>
                </a:tc>
                <a:extLst>
                  <a:ext uri="{0D108BD9-81ED-4DB2-BD59-A6C34878D82A}">
                    <a16:rowId xmlns:a16="http://schemas.microsoft.com/office/drawing/2014/main" val="3828596827"/>
                  </a:ext>
                </a:extLst>
              </a:tr>
              <a:tr h="389959">
                <a:tc>
                  <a:txBody>
                    <a:bodyPr/>
                    <a:lstStyle/>
                    <a:p>
                      <a:pPr algn="l">
                        <a:spcBef>
                          <a:spcPts val="100"/>
                        </a:spcBef>
                        <a:spcAft>
                          <a:spcPts val="100"/>
                        </a:spcAft>
                      </a:pPr>
                      <a:r>
                        <a:rPr lang="en-US" sz="900" dirty="0">
                          <a:latin typeface="+mn-lt"/>
                        </a:rPr>
                        <a:t>Morgan Stanley (10/21/2017)</a:t>
                      </a:r>
                      <a:endParaRPr lang="en-US" sz="900" b="0" dirty="0">
                        <a:solidFill>
                          <a:schemeClr val="tx1"/>
                        </a:solidFill>
                        <a:latin typeface="+mn-lt"/>
                      </a:endParaRPr>
                    </a:p>
                  </a:txBody>
                  <a:tcPr marL="90000" marR="90000" marT="9144" marB="9144" anchor="ctr"/>
                </a:tc>
                <a:tc>
                  <a:txBody>
                    <a:bodyPr/>
                    <a:lstStyle/>
                    <a:p>
                      <a:pPr algn="ctr">
                        <a:spcBef>
                          <a:spcPts val="100"/>
                        </a:spcBef>
                        <a:spcAft>
                          <a:spcPts val="100"/>
                        </a:spcAft>
                      </a:pPr>
                      <a:r>
                        <a:rPr lang="en-US" sz="900" dirty="0">
                          <a:latin typeface="+mn-lt"/>
                        </a:rPr>
                        <a:t>$47.25</a:t>
                      </a:r>
                      <a:endParaRPr lang="en-US" sz="900" b="0" dirty="0">
                        <a:solidFill>
                          <a:schemeClr val="tx1"/>
                        </a:solidFill>
                        <a:latin typeface="+mn-lt"/>
                      </a:endParaRPr>
                    </a:p>
                  </a:txBody>
                  <a:tcPr marL="45720" marR="27432" marT="9144" marB="9144" anchor="ctr">
                    <a:solidFill>
                      <a:schemeClr val="accent4"/>
                    </a:solidFill>
                  </a:tcPr>
                </a:tc>
                <a:tc>
                  <a:txBody>
                    <a:bodyPr/>
                    <a:lstStyle/>
                    <a:p>
                      <a:pPr algn="ctr">
                        <a:spcBef>
                          <a:spcPts val="100"/>
                        </a:spcBef>
                        <a:spcAft>
                          <a:spcPts val="100"/>
                        </a:spcAft>
                      </a:pPr>
                      <a:endParaRPr lang="en-US" sz="900" b="0" dirty="0">
                        <a:solidFill>
                          <a:schemeClr val="tx1"/>
                        </a:solidFill>
                        <a:latin typeface="+mn-lt"/>
                      </a:endParaRPr>
                    </a:p>
                  </a:txBody>
                  <a:tcPr marL="45720" marR="27432" marT="9144" marB="9144" anchor="ctr"/>
                </a:tc>
                <a:tc>
                  <a:txBody>
                    <a:bodyPr/>
                    <a:lstStyle/>
                    <a:p>
                      <a:pPr algn="ctr">
                        <a:spcBef>
                          <a:spcPts val="100"/>
                        </a:spcBef>
                        <a:spcAft>
                          <a:spcPts val="100"/>
                        </a:spcAft>
                      </a:pPr>
                      <a:endParaRPr lang="en-US" sz="900" b="0" dirty="0">
                        <a:solidFill>
                          <a:schemeClr val="tx1"/>
                        </a:solidFill>
                        <a:latin typeface="+mn-lt"/>
                      </a:endParaRPr>
                    </a:p>
                  </a:txBody>
                  <a:tcPr marL="45720" marR="27432" marT="9144" marB="9144" anchor="ctr"/>
                </a:tc>
                <a:tc>
                  <a:txBody>
                    <a:bodyPr/>
                    <a:lstStyle/>
                    <a:p>
                      <a:pPr algn="ctr">
                        <a:spcBef>
                          <a:spcPts val="100"/>
                        </a:spcBef>
                        <a:spcAft>
                          <a:spcPts val="100"/>
                        </a:spcAft>
                      </a:pPr>
                      <a:endParaRPr lang="en-US" sz="900" b="0" dirty="0">
                        <a:solidFill>
                          <a:schemeClr val="tx1"/>
                        </a:solidFill>
                        <a:latin typeface="+mn-lt"/>
                      </a:endParaRPr>
                    </a:p>
                  </a:txBody>
                  <a:tcPr marL="45720" marR="27432" marT="9144" marB="9144" anchor="ctr"/>
                </a:tc>
                <a:extLst>
                  <a:ext uri="{0D108BD9-81ED-4DB2-BD59-A6C34878D82A}">
                    <a16:rowId xmlns:a16="http://schemas.microsoft.com/office/drawing/2014/main" val="4252854948"/>
                  </a:ext>
                </a:extLst>
              </a:tr>
              <a:tr h="240352">
                <a:tc>
                  <a:txBody>
                    <a:bodyPr/>
                    <a:lstStyle/>
                    <a:p>
                      <a:pPr algn="l">
                        <a:spcBef>
                          <a:spcPts val="100"/>
                        </a:spcBef>
                        <a:spcAft>
                          <a:spcPts val="100"/>
                        </a:spcAft>
                      </a:pPr>
                      <a:r>
                        <a:rPr lang="en-US" sz="900" dirty="0">
                          <a:latin typeface="+mn-lt"/>
                        </a:rPr>
                        <a:t>CIBC (10/27/2017)</a:t>
                      </a:r>
                      <a:endParaRPr lang="en-US" sz="900" b="0" dirty="0">
                        <a:solidFill>
                          <a:schemeClr val="tx1"/>
                        </a:solidFill>
                        <a:latin typeface="+mn-lt"/>
                      </a:endParaRPr>
                    </a:p>
                  </a:txBody>
                  <a:tcPr marL="90000" marR="90000" marT="9144" marB="9144" anchor="ctr"/>
                </a:tc>
                <a:tc>
                  <a:txBody>
                    <a:bodyPr/>
                    <a:lstStyle/>
                    <a:p>
                      <a:pPr algn="ctr">
                        <a:spcBef>
                          <a:spcPts val="100"/>
                        </a:spcBef>
                        <a:spcAft>
                          <a:spcPts val="100"/>
                        </a:spcAft>
                      </a:pPr>
                      <a:r>
                        <a:rPr lang="en-US" sz="900" dirty="0">
                          <a:latin typeface="+mn-lt"/>
                        </a:rPr>
                        <a:t>$48.00</a:t>
                      </a:r>
                      <a:endParaRPr lang="en-US" sz="900" b="0" dirty="0">
                        <a:solidFill>
                          <a:schemeClr val="tx1"/>
                        </a:solidFill>
                        <a:latin typeface="+mn-lt"/>
                      </a:endParaRPr>
                    </a:p>
                  </a:txBody>
                  <a:tcPr marL="45720" marR="27432" marT="9144" marB="9144" anchor="ctr">
                    <a:solidFill>
                      <a:schemeClr val="accent4"/>
                    </a:solidFill>
                  </a:tcPr>
                </a:tc>
                <a:tc>
                  <a:txBody>
                    <a:bodyPr/>
                    <a:lstStyle/>
                    <a:p>
                      <a:pPr algn="ctr">
                        <a:spcBef>
                          <a:spcPts val="100"/>
                        </a:spcBef>
                        <a:spcAft>
                          <a:spcPts val="100"/>
                        </a:spcAft>
                      </a:pPr>
                      <a:endParaRPr lang="en-US" sz="900" b="0" dirty="0">
                        <a:solidFill>
                          <a:schemeClr val="tx1"/>
                        </a:solidFill>
                        <a:latin typeface="+mn-lt"/>
                      </a:endParaRPr>
                    </a:p>
                  </a:txBody>
                  <a:tcPr marL="45720" marR="27432" marT="9144" marB="9144" anchor="ctr"/>
                </a:tc>
                <a:tc>
                  <a:txBody>
                    <a:bodyPr/>
                    <a:lstStyle/>
                    <a:p>
                      <a:pPr algn="ctr">
                        <a:spcBef>
                          <a:spcPts val="100"/>
                        </a:spcBef>
                        <a:spcAft>
                          <a:spcPts val="100"/>
                        </a:spcAft>
                      </a:pPr>
                      <a:endParaRPr lang="en-US" sz="900" b="0" dirty="0">
                        <a:solidFill>
                          <a:schemeClr val="tx1"/>
                        </a:solidFill>
                        <a:latin typeface="+mn-lt"/>
                      </a:endParaRPr>
                    </a:p>
                  </a:txBody>
                  <a:tcPr marL="45720" marR="27432" marT="9144" marB="9144" anchor="ctr"/>
                </a:tc>
                <a:tc>
                  <a:txBody>
                    <a:bodyPr/>
                    <a:lstStyle/>
                    <a:p>
                      <a:pPr algn="ctr">
                        <a:spcBef>
                          <a:spcPts val="100"/>
                        </a:spcBef>
                        <a:spcAft>
                          <a:spcPts val="100"/>
                        </a:spcAft>
                      </a:pPr>
                      <a:endParaRPr lang="en-US" sz="900" b="0" dirty="0">
                        <a:solidFill>
                          <a:schemeClr val="tx1"/>
                        </a:solidFill>
                        <a:latin typeface="+mn-lt"/>
                      </a:endParaRPr>
                    </a:p>
                  </a:txBody>
                  <a:tcPr marL="45720" marR="27432" marT="9144" marB="9144" anchor="ctr"/>
                </a:tc>
                <a:extLst>
                  <a:ext uri="{0D108BD9-81ED-4DB2-BD59-A6C34878D82A}">
                    <a16:rowId xmlns:a16="http://schemas.microsoft.com/office/drawing/2014/main" val="1445300755"/>
                  </a:ext>
                </a:extLst>
              </a:tr>
            </a:tbl>
          </a:graphicData>
        </a:graphic>
      </p:graphicFrame>
      <p:graphicFrame>
        <p:nvGraphicFramePr>
          <p:cNvPr id="4" name="Table 3">
            <a:extLst>
              <a:ext uri="{FF2B5EF4-FFF2-40B4-BE49-F238E27FC236}">
                <a16:creationId xmlns:a16="http://schemas.microsoft.com/office/drawing/2014/main" id="{D0F4CF63-2070-41D0-AD59-10E2C4A7A8A4}"/>
              </a:ext>
            </a:extLst>
          </p:cNvPr>
          <p:cNvGraphicFramePr>
            <a:graphicFrameLocks noGrp="1"/>
          </p:cNvGraphicFramePr>
          <p:nvPr>
            <p:extLst>
              <p:ext uri="{D42A27DB-BD31-4B8C-83A1-F6EECF244321}">
                <p14:modId xmlns:p14="http://schemas.microsoft.com/office/powerpoint/2010/main" val="3472423851"/>
              </p:ext>
            </p:extLst>
          </p:nvPr>
        </p:nvGraphicFramePr>
        <p:xfrm>
          <a:off x="371475" y="2878738"/>
          <a:ext cx="5555348" cy="207264"/>
        </p:xfrm>
        <a:graphic>
          <a:graphicData uri="http://schemas.openxmlformats.org/drawingml/2006/table">
            <a:tbl>
              <a:tblPr>
                <a:tableStyleId>{2D5ABB26-0587-4C30-8999-92F81FD0307C}</a:tableStyleId>
              </a:tblPr>
              <a:tblGrid>
                <a:gridCol w="1847187">
                  <a:extLst>
                    <a:ext uri="{9D8B030D-6E8A-4147-A177-3AD203B41FA5}">
                      <a16:colId xmlns:a16="http://schemas.microsoft.com/office/drawing/2014/main" val="20000"/>
                    </a:ext>
                  </a:extLst>
                </a:gridCol>
                <a:gridCol w="1833402">
                  <a:extLst>
                    <a:ext uri="{9D8B030D-6E8A-4147-A177-3AD203B41FA5}">
                      <a16:colId xmlns:a16="http://schemas.microsoft.com/office/drawing/2014/main" val="20001"/>
                    </a:ext>
                  </a:extLst>
                </a:gridCol>
                <a:gridCol w="1874759">
                  <a:extLst>
                    <a:ext uri="{9D8B030D-6E8A-4147-A177-3AD203B41FA5}">
                      <a16:colId xmlns:a16="http://schemas.microsoft.com/office/drawing/2014/main" val="20002"/>
                    </a:ext>
                  </a:extLst>
                </a:gridCol>
              </a:tblGrid>
              <a:tr h="197104">
                <a:tc>
                  <a: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u="none" strike="noStrike" cap="none" normalizeH="0" baseline="0" dirty="0">
                          <a:ln>
                            <a:noFill/>
                          </a:ln>
                          <a:effectLst/>
                        </a:rPr>
                        <a:t>Current: $40.00</a:t>
                      </a:r>
                      <a:endParaRPr kumimoji="0" lang="en-US" sz="1000" b="1" i="0" u="none" strike="noStrike" cap="none" normalizeH="0" baseline="0" dirty="0">
                        <a:ln>
                          <a:noFill/>
                        </a:ln>
                        <a:solidFill>
                          <a:schemeClr val="tx1"/>
                        </a:solidFill>
                        <a:effectLst/>
                        <a:latin typeface="+mn-lt"/>
                        <a:ea typeface="ＭＳ Ｐゴシック" pitchFamily="34" charset="-128"/>
                        <a:cs typeface="Arial" charset="0"/>
                      </a:endParaRPr>
                    </a:p>
                  </a:txBody>
                  <a:tcPr marL="73152" marR="0" marT="27432" marB="27432" anchor="ctr" horzOverflow="overflow">
                    <a:lnL>
                      <a:noFill/>
                    </a:lnL>
                    <a:lnR>
                      <a:noFill/>
                    </a:lnR>
                    <a:lnT>
                      <a:noFill/>
                    </a:lnT>
                    <a:lnB>
                      <a:noFill/>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u="none" strike="noStrike" cap="none" normalizeH="0" baseline="0" dirty="0">
                          <a:ln>
                            <a:noFill/>
                          </a:ln>
                          <a:effectLst/>
                        </a:rPr>
                        <a:t>High: $50.15</a:t>
                      </a:r>
                      <a:endParaRPr kumimoji="0" lang="en-US" sz="1000" b="1" i="0" u="none" strike="noStrike" cap="none" normalizeH="0" baseline="0" dirty="0">
                        <a:ln>
                          <a:noFill/>
                        </a:ln>
                        <a:solidFill>
                          <a:schemeClr val="tx1"/>
                        </a:solidFill>
                        <a:effectLst/>
                        <a:latin typeface="+mn-lt"/>
                        <a:ea typeface="ＭＳ Ｐゴシック" pitchFamily="34" charset="-128"/>
                        <a:cs typeface="Arial" charset="0"/>
                      </a:endParaRPr>
                    </a:p>
                  </a:txBody>
                  <a:tcPr marL="45720" marR="0" marT="27432" marB="27432" anchor="ctr" horzOverflow="overflow">
                    <a:lnL>
                      <a:noFill/>
                    </a:lnL>
                    <a:lnR>
                      <a:noFill/>
                    </a:lnR>
                    <a:lnT>
                      <a:noFill/>
                    </a:lnT>
                    <a:lnB>
                      <a:noFill/>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u="none" strike="noStrike" cap="none" normalizeH="0" baseline="0" dirty="0">
                          <a:ln>
                            <a:noFill/>
                          </a:ln>
                          <a:effectLst/>
                        </a:rPr>
                        <a:t>Low: $35.79</a:t>
                      </a:r>
                      <a:endParaRPr kumimoji="0" lang="en-US" sz="1000" b="1" i="0" u="none" strike="noStrike" cap="none" normalizeH="0" baseline="0" dirty="0">
                        <a:ln>
                          <a:noFill/>
                        </a:ln>
                        <a:solidFill>
                          <a:schemeClr val="tx1"/>
                        </a:solidFill>
                        <a:effectLst/>
                        <a:latin typeface="+mn-lt"/>
                        <a:ea typeface="ＭＳ Ｐゴシック" pitchFamily="34" charset="-128"/>
                        <a:cs typeface="Arial" charset="0"/>
                      </a:endParaRPr>
                    </a:p>
                  </a:txBody>
                  <a:tcPr marL="45720" marR="0" marT="27432" marB="27432" anchor="ctr" horzOverflow="overflow">
                    <a:lnL>
                      <a:noFill/>
                    </a:lnL>
                    <a:lnR>
                      <a:noFill/>
                    </a:lnR>
                    <a:lnT>
                      <a:noFill/>
                    </a:lnT>
                    <a:lnB>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0"/>
                  </a:ext>
                </a:extLst>
              </a:tr>
            </a:tbl>
          </a:graphicData>
        </a:graphic>
      </p:graphicFrame>
      <p:graphicFrame>
        <p:nvGraphicFramePr>
          <p:cNvPr id="6" name="Table 5">
            <a:extLst>
              <a:ext uri="{FF2B5EF4-FFF2-40B4-BE49-F238E27FC236}">
                <a16:creationId xmlns:a16="http://schemas.microsoft.com/office/drawing/2014/main" id="{0F93A042-B94B-476A-A933-445D58C6CCED}"/>
              </a:ext>
            </a:extLst>
          </p:cNvPr>
          <p:cNvGraphicFramePr>
            <a:graphicFrameLocks noGrp="1"/>
          </p:cNvGraphicFramePr>
          <p:nvPr>
            <p:extLst>
              <p:ext uri="{D42A27DB-BD31-4B8C-83A1-F6EECF244321}">
                <p14:modId xmlns:p14="http://schemas.microsoft.com/office/powerpoint/2010/main" val="2915773283"/>
              </p:ext>
            </p:extLst>
          </p:nvPr>
        </p:nvGraphicFramePr>
        <p:xfrm>
          <a:off x="371475" y="5075085"/>
          <a:ext cx="5555349" cy="876768"/>
        </p:xfrm>
        <a:graphic>
          <a:graphicData uri="http://schemas.openxmlformats.org/drawingml/2006/table">
            <a:tbl>
              <a:tblPr firstRow="1" bandRow="1">
                <a:tableStyleId>{2D5ABB26-0587-4C30-8999-92F81FD0307C}</a:tableStyleId>
              </a:tblPr>
              <a:tblGrid>
                <a:gridCol w="1602837">
                  <a:extLst>
                    <a:ext uri="{9D8B030D-6E8A-4147-A177-3AD203B41FA5}">
                      <a16:colId xmlns:a16="http://schemas.microsoft.com/office/drawing/2014/main" val="20000"/>
                    </a:ext>
                  </a:extLst>
                </a:gridCol>
                <a:gridCol w="1483466">
                  <a:extLst>
                    <a:ext uri="{9D8B030D-6E8A-4147-A177-3AD203B41FA5}">
                      <a16:colId xmlns:a16="http://schemas.microsoft.com/office/drawing/2014/main" val="20001"/>
                    </a:ext>
                  </a:extLst>
                </a:gridCol>
                <a:gridCol w="1207569">
                  <a:extLst>
                    <a:ext uri="{9D8B030D-6E8A-4147-A177-3AD203B41FA5}">
                      <a16:colId xmlns:a16="http://schemas.microsoft.com/office/drawing/2014/main" val="20002"/>
                    </a:ext>
                  </a:extLst>
                </a:gridCol>
                <a:gridCol w="1261477">
                  <a:extLst>
                    <a:ext uri="{9D8B030D-6E8A-4147-A177-3AD203B41FA5}">
                      <a16:colId xmlns:a16="http://schemas.microsoft.com/office/drawing/2014/main" val="20003"/>
                    </a:ext>
                  </a:extLst>
                </a:gridCol>
              </a:tblGrid>
              <a:tr h="22418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1" dirty="0">
                          <a:solidFill>
                            <a:schemeClr val="bg1"/>
                          </a:solidFill>
                        </a:rPr>
                        <a:t>Valuation Metrics</a:t>
                      </a:r>
                    </a:p>
                  </a:txBody>
                  <a:tcPr marL="27432" marR="27432" marT="18288" marB="18288" anchor="ctr">
                    <a:lnL>
                      <a:noFill/>
                    </a:lnL>
                    <a:lnR>
                      <a:noFill/>
                    </a:lnR>
                    <a:lnT>
                      <a:noFill/>
                    </a:lnT>
                    <a:lnB>
                      <a:noFill/>
                    </a:lnB>
                    <a:lnTlToBr w="12700" cmpd="sng">
                      <a:noFill/>
                      <a:prstDash val="solid"/>
                    </a:lnTlToBr>
                    <a:lnBlToTr w="12700" cmpd="sng">
                      <a:noFill/>
                      <a:prstDash val="solid"/>
                    </a:lnBlToTr>
                    <a:solidFill>
                      <a:schemeClr val="tx2"/>
                    </a:solidFill>
                  </a:tcPr>
                </a:tc>
                <a:tc>
                  <a:txBody>
                    <a:bodyPr/>
                    <a:lstStyle/>
                    <a:p>
                      <a:pPr algn="ctr"/>
                      <a:r>
                        <a:rPr lang="en-US" sz="1100" b="1" dirty="0">
                          <a:solidFill>
                            <a:schemeClr val="bg1"/>
                          </a:solidFill>
                        </a:rPr>
                        <a:t>Intrinsic</a:t>
                      </a:r>
                    </a:p>
                  </a:txBody>
                  <a:tcPr marL="27432" marR="27432" marT="18288" marB="18288" anchor="ctr">
                    <a:lnL>
                      <a:noFill/>
                    </a:lnL>
                    <a:lnR>
                      <a:noFill/>
                    </a:lnR>
                    <a:lnT>
                      <a:noFill/>
                    </a:lnT>
                    <a:lnB>
                      <a:noFill/>
                    </a:lnB>
                    <a:lnTlToBr w="12700" cmpd="sng">
                      <a:noFill/>
                      <a:prstDash val="solid"/>
                    </a:lnTlToBr>
                    <a:lnBlToTr w="12700" cmpd="sng">
                      <a:noFill/>
                      <a:prstDash val="solid"/>
                    </a:lnBlToTr>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dirty="0">
                          <a:solidFill>
                            <a:schemeClr val="bg1"/>
                          </a:solidFill>
                        </a:rPr>
                        <a:t>Trading</a:t>
                      </a:r>
                      <a:endParaRPr kumimoji="0" lang="en-US" sz="1100" b="1" i="0" u="none" strike="noStrike" kern="1200" cap="none" spc="0" normalizeH="0" baseline="0" noProof="0" dirty="0">
                        <a:ln>
                          <a:noFill/>
                        </a:ln>
                        <a:solidFill>
                          <a:schemeClr val="bg1"/>
                        </a:solidFill>
                        <a:effectLst/>
                        <a:uLnTx/>
                        <a:uFillTx/>
                        <a:latin typeface="+mn-lt"/>
                        <a:cs typeface="+mn-cs"/>
                      </a:endParaRPr>
                    </a:p>
                  </a:txBody>
                  <a:tcPr marL="27432" marR="27432" marT="18288" marB="18288" anchor="ctr">
                    <a:lnL>
                      <a:noFill/>
                    </a:lnL>
                    <a:lnR>
                      <a:noFill/>
                    </a:lnR>
                    <a:lnT>
                      <a:noFill/>
                    </a:lnT>
                    <a:lnB>
                      <a:noFill/>
                    </a:lnB>
                    <a:lnTlToBr w="12700" cmpd="sng">
                      <a:noFill/>
                      <a:prstDash val="solid"/>
                    </a:lnTlToBr>
                    <a:lnBlToTr w="12700" cmpd="sng">
                      <a:noFill/>
                      <a:prstDash val="solid"/>
                    </a:lnBlToTr>
                    <a:solidFill>
                      <a:schemeClr val="tx2"/>
                    </a:solidFill>
                  </a:tcPr>
                </a:tc>
                <a:tc>
                  <a:txBody>
                    <a:bodyPr/>
                    <a:lstStyle/>
                    <a:p>
                      <a:pPr algn="ctr"/>
                      <a:r>
                        <a:rPr lang="en-US" sz="1100" b="1" dirty="0">
                          <a:solidFill>
                            <a:schemeClr val="bg1"/>
                          </a:solidFill>
                        </a:rPr>
                        <a:t>Precedents</a:t>
                      </a:r>
                    </a:p>
                  </a:txBody>
                  <a:tcPr marL="27432" marR="27432" marT="18288" marB="18288" anchor="ctr">
                    <a:lnL>
                      <a:noFill/>
                    </a:lnL>
                    <a:lnR>
                      <a:noFill/>
                    </a:lnR>
                    <a:lnT>
                      <a:noFill/>
                    </a:lnT>
                    <a:lnB>
                      <a:noFill/>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0000"/>
                  </a:ext>
                </a:extLst>
              </a:tr>
              <a:tr h="22418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a:t>EV/EBITDA</a:t>
                      </a:r>
                      <a:endParaRPr lang="en-US" sz="900" dirty="0">
                        <a:solidFill>
                          <a:schemeClr val="tx1"/>
                        </a:solidFill>
                      </a:endParaRPr>
                    </a:p>
                  </a:txBody>
                  <a:tcPr marL="27432" marR="27432" marT="18288" marB="18288" anchor="ctr">
                    <a:lnT>
                      <a:noFill/>
                    </a:lnT>
                  </a:tcPr>
                </a:tc>
                <a:tc>
                  <a:txBody>
                    <a:bodyPr/>
                    <a:lstStyle/>
                    <a:p>
                      <a:pPr algn="ctr"/>
                      <a:endParaRPr lang="en-US" sz="900" dirty="0">
                        <a:solidFill>
                          <a:schemeClr val="tx1"/>
                        </a:solidFill>
                      </a:endParaRPr>
                    </a:p>
                  </a:txBody>
                  <a:tcPr marL="27432" marR="27432" marT="18288" marB="18288" anchor="ctr">
                    <a:lnT>
                      <a:noFill/>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chemeClr val="tx1"/>
                        </a:solidFill>
                        <a:effectLst/>
                        <a:uLnTx/>
                        <a:uFillTx/>
                        <a:latin typeface="+mn-lt"/>
                        <a:cs typeface="+mn-cs"/>
                      </a:endParaRPr>
                    </a:p>
                  </a:txBody>
                  <a:tcPr marL="27432" marR="27432" marT="18288" marB="18288" anchor="ctr">
                    <a:lnT>
                      <a:noFill/>
                    </a:lnT>
                  </a:tcPr>
                </a:tc>
                <a:tc>
                  <a:txBody>
                    <a:bodyPr/>
                    <a:lstStyle/>
                    <a:p>
                      <a:pPr algn="ctr"/>
                      <a:endParaRPr lang="en-US" sz="900" dirty="0">
                        <a:solidFill>
                          <a:schemeClr val="tx1"/>
                        </a:solidFill>
                      </a:endParaRPr>
                    </a:p>
                  </a:txBody>
                  <a:tcPr marL="27432" marR="27432" marT="18288" marB="18288" anchor="ctr">
                    <a:lnT>
                      <a:noFill/>
                    </a:lnT>
                  </a:tcPr>
                </a:tc>
                <a:extLst>
                  <a:ext uri="{0D108BD9-81ED-4DB2-BD59-A6C34878D82A}">
                    <a16:rowId xmlns:a16="http://schemas.microsoft.com/office/drawing/2014/main" val="10001"/>
                  </a:ext>
                </a:extLst>
              </a:tr>
              <a:tr h="20421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a:t>EV/Revenue</a:t>
                      </a:r>
                      <a:endParaRPr lang="en-US" sz="900" dirty="0">
                        <a:solidFill>
                          <a:schemeClr val="tx1"/>
                        </a:solidFill>
                      </a:endParaRPr>
                    </a:p>
                  </a:txBody>
                  <a:tcPr marL="27432" marR="27432" marT="18288" marB="18288" anchor="ctr"/>
                </a:tc>
                <a:tc>
                  <a:txBody>
                    <a:bodyPr/>
                    <a:lstStyle/>
                    <a:p>
                      <a:pPr algn="ctr"/>
                      <a:endParaRPr lang="en-US" sz="900" dirty="0">
                        <a:solidFill>
                          <a:schemeClr val="tx1"/>
                        </a:solidFill>
                      </a:endParaRPr>
                    </a:p>
                  </a:txBody>
                  <a:tcPr marL="27432" marR="27432" marT="18288" marB="18288"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900" dirty="0">
                        <a:solidFill>
                          <a:schemeClr val="tx1"/>
                        </a:solidFill>
                      </a:endParaRPr>
                    </a:p>
                  </a:txBody>
                  <a:tcPr marL="27432" marR="27432" marT="18288" marB="18288" anchor="ctr"/>
                </a:tc>
                <a:tc>
                  <a:txBody>
                    <a:bodyPr/>
                    <a:lstStyle/>
                    <a:p>
                      <a:pPr algn="ctr"/>
                      <a:endParaRPr lang="en-US" sz="900" dirty="0">
                        <a:solidFill>
                          <a:schemeClr val="tx1"/>
                        </a:solidFill>
                      </a:endParaRPr>
                    </a:p>
                  </a:txBody>
                  <a:tcPr marL="27432" marR="27432" marT="18288" marB="18288" anchor="ctr"/>
                </a:tc>
                <a:extLst>
                  <a:ext uri="{0D108BD9-81ED-4DB2-BD59-A6C34878D82A}">
                    <a16:rowId xmlns:a16="http://schemas.microsoft.com/office/drawing/2014/main" val="10002"/>
                  </a:ext>
                </a:extLst>
              </a:tr>
              <a:tr h="22418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a:t>P/E</a:t>
                      </a:r>
                    </a:p>
                  </a:txBody>
                  <a:tcPr marL="27432" marR="27432" marT="18288" marB="18288"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marL="27432" marR="27432" marT="18288" marB="18288" anchor="ctr"/>
                </a:tc>
                <a:tc>
                  <a:txBody>
                    <a:bodyPr/>
                    <a:lstStyle/>
                    <a:p>
                      <a:pPr algn="ctr"/>
                      <a:endParaRPr lang="en-US" sz="900" dirty="0">
                        <a:solidFill>
                          <a:schemeClr val="tx1"/>
                        </a:solidFill>
                      </a:endParaRPr>
                    </a:p>
                  </a:txBody>
                  <a:tcPr marL="27432" marR="27432" marT="18288" marB="18288" anchor="ctr"/>
                </a:tc>
                <a:tc>
                  <a:txBody>
                    <a:bodyPr/>
                    <a:lstStyle/>
                    <a:p>
                      <a:pPr algn="ctr"/>
                      <a:endParaRPr lang="en-US" sz="900" dirty="0">
                        <a:solidFill>
                          <a:schemeClr val="tx1"/>
                        </a:solidFill>
                      </a:endParaRPr>
                    </a:p>
                  </a:txBody>
                  <a:tcPr marL="27432" marR="27432" marT="18288" marB="18288" anchor="ctr"/>
                </a:tc>
                <a:extLst>
                  <a:ext uri="{0D108BD9-81ED-4DB2-BD59-A6C34878D82A}">
                    <a16:rowId xmlns:a16="http://schemas.microsoft.com/office/drawing/2014/main" val="10003"/>
                  </a:ext>
                </a:extLst>
              </a:tr>
            </a:tbl>
          </a:graphicData>
        </a:graphic>
      </p:graphicFrame>
      <p:sp>
        <p:nvSpPr>
          <p:cNvPr id="22" name="TextBox 21">
            <a:extLst>
              <a:ext uri="{FF2B5EF4-FFF2-40B4-BE49-F238E27FC236}">
                <a16:creationId xmlns:a16="http://schemas.microsoft.com/office/drawing/2014/main" id="{56700B09-2849-41A1-AD4D-A546852C0D34}"/>
              </a:ext>
            </a:extLst>
          </p:cNvPr>
          <p:cNvSpPr txBox="1"/>
          <p:nvPr/>
        </p:nvSpPr>
        <p:spPr>
          <a:xfrm>
            <a:off x="371475" y="1456043"/>
            <a:ext cx="5555348" cy="1400383"/>
          </a:xfrm>
          <a:prstGeom prst="rect">
            <a:avLst/>
          </a:prstGeom>
          <a:noFill/>
        </p:spPr>
        <p:txBody>
          <a:bodyPr wrap="square" rtlCol="0">
            <a:spAutoFit/>
          </a:bodyPr>
          <a:lstStyle/>
          <a:p>
            <a:pPr marL="171438" indent="-171438" defTabSz="457155" fontAlgn="base">
              <a:spcBef>
                <a:spcPct val="0"/>
              </a:spcBef>
              <a:spcAft>
                <a:spcPts val="200"/>
              </a:spcAft>
              <a:buClr>
                <a:srgbClr val="132E57"/>
              </a:buClr>
              <a:buSzPct val="150000"/>
              <a:buFont typeface="Arial" panose="020B0604020202020204" pitchFamily="34" charset="0"/>
              <a:buChar char="•"/>
              <a:defRPr/>
            </a:pPr>
            <a:r>
              <a:rPr lang="en-CA" sz="1000" dirty="0">
                <a:solidFill>
                  <a:sysClr val="windowText" lastClr="000000"/>
                </a:solidFill>
                <a:ea typeface="ＭＳ Ｐゴシック" pitchFamily="34" charset="-128"/>
                <a:cs typeface="Helvetica" panose="020B0604020202020204" pitchFamily="34" charset="0"/>
              </a:rPr>
              <a:t>(How has Company A’s stock performed relative to the market index? By how much? Since when?)</a:t>
            </a:r>
          </a:p>
          <a:p>
            <a:pPr marL="171438" indent="-171438" defTabSz="457155" fontAlgn="base">
              <a:spcBef>
                <a:spcPct val="0"/>
              </a:spcBef>
              <a:spcAft>
                <a:spcPts val="200"/>
              </a:spcAft>
              <a:buClr>
                <a:srgbClr val="132E57"/>
              </a:buClr>
              <a:buSzPct val="150000"/>
              <a:buFont typeface="Arial" panose="020B0604020202020204" pitchFamily="34" charset="0"/>
              <a:buChar char="•"/>
              <a:defRPr/>
            </a:pPr>
            <a:r>
              <a:rPr lang="en-CA" sz="1000" dirty="0">
                <a:solidFill>
                  <a:sysClr val="windowText" lastClr="000000"/>
                </a:solidFill>
                <a:ea typeface="ＭＳ Ｐゴシック" pitchFamily="34" charset="-128"/>
                <a:cs typeface="Helvetica" panose="020B0604020202020204" pitchFamily="34" charset="0"/>
              </a:rPr>
              <a:t>(Are there any nuances regarding how the market is valuing Company A? What catalysts are priced in? What are not?)</a:t>
            </a:r>
          </a:p>
          <a:p>
            <a:pPr marL="171438" indent="-171438" defTabSz="457155" fontAlgn="base">
              <a:spcBef>
                <a:spcPct val="0"/>
              </a:spcBef>
              <a:spcAft>
                <a:spcPts val="200"/>
              </a:spcAft>
              <a:buClr>
                <a:srgbClr val="132E57"/>
              </a:buClr>
              <a:buSzPct val="150000"/>
              <a:buFont typeface="Arial" panose="020B0604020202020204" pitchFamily="34" charset="0"/>
              <a:buChar char="•"/>
              <a:defRPr/>
            </a:pPr>
            <a:r>
              <a:rPr lang="en-CA" sz="1000" dirty="0">
                <a:solidFill>
                  <a:sysClr val="windowText" lastClr="000000"/>
                </a:solidFill>
                <a:ea typeface="ＭＳ Ｐゴシック" pitchFamily="34" charset="-128"/>
                <a:cs typeface="Helvetica" panose="020B0604020202020204" pitchFamily="34" charset="0"/>
              </a:rPr>
              <a:t>(Is there a trend where the market rewards Company A for certain types of activity? Where is the stock trading at in terms of its 52-week range? Is there causality?)</a:t>
            </a:r>
          </a:p>
          <a:p>
            <a:pPr marL="171438" indent="-171438" defTabSz="457155" fontAlgn="base">
              <a:spcBef>
                <a:spcPct val="0"/>
              </a:spcBef>
              <a:spcAft>
                <a:spcPts val="200"/>
              </a:spcAft>
              <a:buClr>
                <a:srgbClr val="132E57"/>
              </a:buClr>
              <a:buSzPct val="150000"/>
              <a:buFont typeface="Arial" panose="020B0604020202020204" pitchFamily="34" charset="0"/>
              <a:buChar char="•"/>
              <a:defRPr/>
            </a:pPr>
            <a:r>
              <a:rPr lang="en-CA" sz="1000" dirty="0">
                <a:solidFill>
                  <a:sysClr val="windowText" lastClr="000000"/>
                </a:solidFill>
                <a:ea typeface="ＭＳ Ｐゴシック" pitchFamily="34" charset="-128"/>
                <a:cs typeface="Helvetica" panose="020B0604020202020204" pitchFamily="34" charset="0"/>
              </a:rPr>
              <a:t>(What’s the street consensus? What are common analyst themes? Do they think Company A is under/overvalued?) </a:t>
            </a:r>
          </a:p>
        </p:txBody>
      </p:sp>
      <p:cxnSp>
        <p:nvCxnSpPr>
          <p:cNvPr id="9" name="Straight Connector 8">
            <a:extLst>
              <a:ext uri="{FF2B5EF4-FFF2-40B4-BE49-F238E27FC236}">
                <a16:creationId xmlns:a16="http://schemas.microsoft.com/office/drawing/2014/main" id="{EBA3626B-F38A-4BD3-8452-C5962034A032}"/>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847941CD-BE06-46C7-B3D8-DC0F5008996E}"/>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12" name="TextBox 11">
            <a:extLst>
              <a:ext uri="{FF2B5EF4-FFF2-40B4-BE49-F238E27FC236}">
                <a16:creationId xmlns:a16="http://schemas.microsoft.com/office/drawing/2014/main" id="{9297A572-4739-4975-A4AA-548F66AF14DA}"/>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13" name="Oval 12">
            <a:extLst>
              <a:ext uri="{FF2B5EF4-FFF2-40B4-BE49-F238E27FC236}">
                <a16:creationId xmlns:a16="http://schemas.microsoft.com/office/drawing/2014/main" id="{31E6C40C-AD24-4220-9073-6291C3DBB77A}"/>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4" name="TextBox 13">
            <a:extLst>
              <a:ext uri="{FF2B5EF4-FFF2-40B4-BE49-F238E27FC236}">
                <a16:creationId xmlns:a16="http://schemas.microsoft.com/office/drawing/2014/main" id="{DBB300A2-58FE-4465-9B47-4AEC5B4374F4}"/>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5" name="Oval 14">
            <a:extLst>
              <a:ext uri="{FF2B5EF4-FFF2-40B4-BE49-F238E27FC236}">
                <a16:creationId xmlns:a16="http://schemas.microsoft.com/office/drawing/2014/main" id="{DA0E2EB5-5923-434D-B890-42B3FE347AAB}"/>
              </a:ext>
            </a:extLst>
          </p:cNvPr>
          <p:cNvSpPr/>
          <p:nvPr/>
        </p:nvSpPr>
        <p:spPr>
          <a:xfrm>
            <a:off x="5970000"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6" name="TextBox 15">
            <a:extLst>
              <a:ext uri="{FF2B5EF4-FFF2-40B4-BE49-F238E27FC236}">
                <a16:creationId xmlns:a16="http://schemas.microsoft.com/office/drawing/2014/main" id="{DE01BF39-A25F-4E17-B9BC-1B2D89990344}"/>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tx2"/>
                </a:solidFill>
              </a:rPr>
              <a:t>Valuation</a:t>
            </a:r>
          </a:p>
        </p:txBody>
      </p:sp>
      <p:sp>
        <p:nvSpPr>
          <p:cNvPr id="17" name="Oval 16">
            <a:extLst>
              <a:ext uri="{FF2B5EF4-FFF2-40B4-BE49-F238E27FC236}">
                <a16:creationId xmlns:a16="http://schemas.microsoft.com/office/drawing/2014/main" id="{1C96E9FA-1B57-4E96-8E35-B80DCDD78FA7}"/>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8" name="TextBox 17">
            <a:extLst>
              <a:ext uri="{FF2B5EF4-FFF2-40B4-BE49-F238E27FC236}">
                <a16:creationId xmlns:a16="http://schemas.microsoft.com/office/drawing/2014/main" id="{633EC5AA-CC1F-4B6A-BB55-77F5A9BB69B4}"/>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19" name="Oval 18">
            <a:extLst>
              <a:ext uri="{FF2B5EF4-FFF2-40B4-BE49-F238E27FC236}">
                <a16:creationId xmlns:a16="http://schemas.microsoft.com/office/drawing/2014/main" id="{7A31F85A-7CEF-4A32-A3CA-81FBF2A2C70E}"/>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20" name="TextBox 19">
            <a:extLst>
              <a:ext uri="{FF2B5EF4-FFF2-40B4-BE49-F238E27FC236}">
                <a16:creationId xmlns:a16="http://schemas.microsoft.com/office/drawing/2014/main" id="{0A186C05-5B45-41D2-80A4-6A57A4A6E9EF}"/>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sp>
        <p:nvSpPr>
          <p:cNvPr id="21" name="TextBox 20">
            <a:extLst>
              <a:ext uri="{FF2B5EF4-FFF2-40B4-BE49-F238E27FC236}">
                <a16:creationId xmlns:a16="http://schemas.microsoft.com/office/drawing/2014/main" id="{FAEC6AE0-81F2-476D-A80B-DE283EA57443}"/>
              </a:ext>
            </a:extLst>
          </p:cNvPr>
          <p:cNvSpPr txBox="1"/>
          <p:nvPr/>
        </p:nvSpPr>
        <p:spPr>
          <a:xfrm>
            <a:off x="371475" y="1198800"/>
            <a:ext cx="5555348" cy="261610"/>
          </a:xfrm>
          <a:prstGeom prst="rect">
            <a:avLst/>
          </a:prstGeom>
          <a:solidFill>
            <a:schemeClr val="tx2"/>
          </a:solidFill>
        </p:spPr>
        <p:txBody>
          <a:bodyPr wrap="square" rtlCol="0">
            <a:spAutoFit/>
          </a:bodyPr>
          <a:lstStyle/>
          <a:p>
            <a:r>
              <a:rPr lang="en-CA" sz="1100" b="1" dirty="0">
                <a:solidFill>
                  <a:schemeClr val="bg1"/>
                </a:solidFill>
              </a:rPr>
              <a:t>Stock Price Performance</a:t>
            </a:r>
          </a:p>
        </p:txBody>
      </p:sp>
      <p:sp>
        <p:nvSpPr>
          <p:cNvPr id="24" name="TextBox 23">
            <a:extLst>
              <a:ext uri="{FF2B5EF4-FFF2-40B4-BE49-F238E27FC236}">
                <a16:creationId xmlns:a16="http://schemas.microsoft.com/office/drawing/2014/main" id="{AEAEE5F3-EE79-4CC2-A4E1-536990CB14F2}"/>
              </a:ext>
            </a:extLst>
          </p:cNvPr>
          <p:cNvSpPr txBox="1"/>
          <p:nvPr/>
        </p:nvSpPr>
        <p:spPr>
          <a:xfrm>
            <a:off x="6265177" y="1198800"/>
            <a:ext cx="5555348" cy="261610"/>
          </a:xfrm>
          <a:prstGeom prst="rect">
            <a:avLst/>
          </a:prstGeom>
          <a:solidFill>
            <a:schemeClr val="tx2"/>
          </a:solidFill>
        </p:spPr>
        <p:txBody>
          <a:bodyPr wrap="square" rtlCol="0">
            <a:spAutoFit/>
          </a:bodyPr>
          <a:lstStyle/>
          <a:p>
            <a:r>
              <a:rPr lang="en-CA" sz="1100" b="1" dirty="0">
                <a:solidFill>
                  <a:schemeClr val="bg1"/>
                </a:solidFill>
              </a:rPr>
              <a:t>Valuation Football Field </a:t>
            </a:r>
          </a:p>
        </p:txBody>
      </p:sp>
      <p:pic>
        <p:nvPicPr>
          <p:cNvPr id="8" name="Picture 7">
            <a:extLst>
              <a:ext uri="{FF2B5EF4-FFF2-40B4-BE49-F238E27FC236}">
                <a16:creationId xmlns:a16="http://schemas.microsoft.com/office/drawing/2014/main" id="{9A016BA0-F741-48B2-8FA7-C3BA5E73303F}"/>
              </a:ext>
            </a:extLst>
          </p:cNvPr>
          <p:cNvPicPr>
            <a:picLocks noChangeAspect="1"/>
          </p:cNvPicPr>
          <p:nvPr/>
        </p:nvPicPr>
        <p:blipFill>
          <a:blip r:embed="rId2"/>
          <a:stretch>
            <a:fillRect/>
          </a:stretch>
        </p:blipFill>
        <p:spPr>
          <a:xfrm>
            <a:off x="371475" y="3069483"/>
            <a:ext cx="5541891" cy="1913005"/>
          </a:xfrm>
          <a:prstGeom prst="rect">
            <a:avLst/>
          </a:prstGeom>
        </p:spPr>
      </p:pic>
      <p:pic>
        <p:nvPicPr>
          <p:cNvPr id="25" name="Picture 24">
            <a:extLst>
              <a:ext uri="{FF2B5EF4-FFF2-40B4-BE49-F238E27FC236}">
                <a16:creationId xmlns:a16="http://schemas.microsoft.com/office/drawing/2014/main" id="{AA259D2B-98C8-43B6-9AD1-3B865D1EFCB7}"/>
              </a:ext>
            </a:extLst>
          </p:cNvPr>
          <p:cNvPicPr>
            <a:picLocks noChangeAspect="1"/>
          </p:cNvPicPr>
          <p:nvPr/>
        </p:nvPicPr>
        <p:blipFill rotWithShape="1">
          <a:blip r:embed="rId3"/>
          <a:srcRect l="8960" r="12531"/>
          <a:stretch/>
        </p:blipFill>
        <p:spPr>
          <a:xfrm>
            <a:off x="6278634" y="1492368"/>
            <a:ext cx="5541891" cy="2089746"/>
          </a:xfrm>
          <a:prstGeom prst="rect">
            <a:avLst/>
          </a:prstGeom>
        </p:spPr>
      </p:pic>
    </p:spTree>
    <p:extLst>
      <p:ext uri="{BB962C8B-B14F-4D97-AF65-F5344CB8AC3E}">
        <p14:creationId xmlns:p14="http://schemas.microsoft.com/office/powerpoint/2010/main" val="3944420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Group 476"/>
          <p:cNvGraphicFramePr>
            <a:graphicFrameLocks noGrp="1"/>
          </p:cNvGraphicFramePr>
          <p:nvPr>
            <p:extLst>
              <p:ext uri="{D42A27DB-BD31-4B8C-83A1-F6EECF244321}">
                <p14:modId xmlns:p14="http://schemas.microsoft.com/office/powerpoint/2010/main" val="115945845"/>
              </p:ext>
            </p:extLst>
          </p:nvPr>
        </p:nvGraphicFramePr>
        <p:xfrm>
          <a:off x="371475" y="1206488"/>
          <a:ext cx="11449050" cy="4741218"/>
        </p:xfrm>
        <a:graphic>
          <a:graphicData uri="http://schemas.openxmlformats.org/drawingml/2006/table">
            <a:tbl>
              <a:tblPr/>
              <a:tblGrid>
                <a:gridCol w="1374432">
                  <a:extLst>
                    <a:ext uri="{9D8B030D-6E8A-4147-A177-3AD203B41FA5}">
                      <a16:colId xmlns:a16="http://schemas.microsoft.com/office/drawing/2014/main" val="20000"/>
                    </a:ext>
                  </a:extLst>
                </a:gridCol>
                <a:gridCol w="1410987">
                  <a:extLst>
                    <a:ext uri="{9D8B030D-6E8A-4147-A177-3AD203B41FA5}">
                      <a16:colId xmlns:a16="http://schemas.microsoft.com/office/drawing/2014/main" val="20001"/>
                    </a:ext>
                  </a:extLst>
                </a:gridCol>
                <a:gridCol w="1410987">
                  <a:extLst>
                    <a:ext uri="{9D8B030D-6E8A-4147-A177-3AD203B41FA5}">
                      <a16:colId xmlns:a16="http://schemas.microsoft.com/office/drawing/2014/main" val="20002"/>
                    </a:ext>
                  </a:extLst>
                </a:gridCol>
                <a:gridCol w="7252644">
                  <a:extLst>
                    <a:ext uri="{9D8B030D-6E8A-4147-A177-3AD203B41FA5}">
                      <a16:colId xmlns:a16="http://schemas.microsoft.com/office/drawing/2014/main" val="20003"/>
                    </a:ext>
                  </a:extLst>
                </a:gridCol>
              </a:tblGrid>
              <a:tr h="235849">
                <a:tc>
                  <a:txBody>
                    <a:bodyPr/>
                    <a:lstStyle/>
                    <a:p>
                      <a:pPr marL="0" marR="0" lvl="0" indent="0" algn="ctr" defTabSz="914400" rtl="0" eaLnBrk="1" fontAlgn="base" latinLnBrk="0" hangingPunct="1">
                        <a:lnSpc>
                          <a:spcPct val="100000"/>
                        </a:lnSpc>
                        <a:spcBef>
                          <a:spcPct val="0"/>
                        </a:spcBef>
                        <a:spcAft>
                          <a:spcPts val="600"/>
                        </a:spcAft>
                        <a:buClr>
                          <a:schemeClr val="accent1"/>
                        </a:buClr>
                        <a:buSzTx/>
                        <a:buFont typeface="Wingdings" pitchFamily="2" charset="2"/>
                        <a:buNone/>
                        <a:tabLst/>
                      </a:pPr>
                      <a:r>
                        <a:rPr kumimoji="0" lang="en-CA" sz="1100" b="1" i="0" u="none" strike="noStrike" cap="none" normalizeH="0" baseline="0" dirty="0">
                          <a:ln>
                            <a:noFill/>
                          </a:ln>
                          <a:solidFill>
                            <a:schemeClr val="bg1"/>
                          </a:solidFill>
                          <a:effectLst/>
                          <a:latin typeface="+mn-lt"/>
                          <a:cs typeface="Arial" pitchFamily="34" charset="0"/>
                        </a:rPr>
                        <a:t>Category</a:t>
                      </a:r>
                    </a:p>
                  </a:txBody>
                  <a:tcPr marL="45720" marR="36576" marT="18288" marB="18288"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chemeClr val="tx2"/>
                    </a:solidFill>
                  </a:tcPr>
                </a:tc>
                <a:tc gridSpan="2">
                  <a:txBody>
                    <a:bodyPr/>
                    <a:lstStyle/>
                    <a:p>
                      <a:pPr marL="180975" marR="0" lvl="0" indent="-180975" algn="ctr" defTabSz="914400" rtl="0" eaLnBrk="1" fontAlgn="base" latinLnBrk="0" hangingPunct="1">
                        <a:lnSpc>
                          <a:spcPct val="100000"/>
                        </a:lnSpc>
                        <a:spcBef>
                          <a:spcPct val="0"/>
                        </a:spcBef>
                        <a:spcAft>
                          <a:spcPts val="600"/>
                        </a:spcAft>
                        <a:buClr>
                          <a:schemeClr val="accent1"/>
                        </a:buClr>
                        <a:buSzTx/>
                        <a:buFont typeface="Wingdings" pitchFamily="2" charset="2"/>
                        <a:buNone/>
                        <a:tabLst/>
                      </a:pPr>
                      <a:r>
                        <a:rPr kumimoji="0" lang="en-CA" sz="1100" b="1" i="0" u="none" strike="noStrike" cap="none" normalizeH="0" baseline="0" dirty="0">
                          <a:ln>
                            <a:noFill/>
                          </a:ln>
                          <a:solidFill>
                            <a:schemeClr val="bg1"/>
                          </a:solidFill>
                          <a:effectLst/>
                          <a:latin typeface="+mn-lt"/>
                          <a:cs typeface="Arial" pitchFamily="34" charset="0"/>
                        </a:rPr>
                        <a:t>Assumptions</a:t>
                      </a:r>
                    </a:p>
                  </a:txBody>
                  <a:tcPr marL="36576" marR="0" marT="18288" marB="18288"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chemeClr val="tx2"/>
                    </a:solidFill>
                  </a:tcPr>
                </a:tc>
                <a:tc hMerge="1">
                  <a:txBody>
                    <a:bodyPr/>
                    <a:lstStyle/>
                    <a:p>
                      <a:pPr marL="180975" marR="0" lvl="0" indent="-180975" algn="ctr" defTabSz="914400" rtl="0" eaLnBrk="1" fontAlgn="base" latinLnBrk="0" hangingPunct="1">
                        <a:lnSpc>
                          <a:spcPct val="100000"/>
                        </a:lnSpc>
                        <a:spcBef>
                          <a:spcPct val="0"/>
                        </a:spcBef>
                        <a:spcAft>
                          <a:spcPts val="600"/>
                        </a:spcAft>
                        <a:buClr>
                          <a:schemeClr val="accent1"/>
                        </a:buClr>
                        <a:buSzTx/>
                        <a:buFont typeface="Wingdings" pitchFamily="2" charset="2"/>
                        <a:buNone/>
                        <a:tabLst/>
                      </a:pPr>
                      <a:endParaRPr kumimoji="0" lang="en-CA" sz="1000" b="1" i="0" u="none" strike="noStrike" cap="none" normalizeH="0" baseline="0" dirty="0">
                        <a:ln>
                          <a:noFill/>
                        </a:ln>
                        <a:solidFill>
                          <a:srgbClr val="000000"/>
                        </a:solidFill>
                        <a:effectLst/>
                        <a:latin typeface="+mn-lt"/>
                        <a:cs typeface="Arial" pitchFamily="34" charset="0"/>
                      </a:endParaRPr>
                    </a:p>
                  </a:txBody>
                  <a:tcPr marL="36576" marR="0" marT="18288" marB="18288" anchor="ctr" horzOverflow="overflow">
                    <a:lnL w="12700" cap="flat" cmpd="sng" algn="ctr">
                      <a:noFill/>
                      <a:prstDash val="solid"/>
                      <a:round/>
                      <a:headEnd type="none" w="sm" len="sm"/>
                      <a:tailEnd type="none" w="sm" len="sm"/>
                    </a:lnL>
                    <a:lnR cap="flat">
                      <a:noFill/>
                    </a:lnR>
                    <a:lnT w="12700" cap="flat" cmpd="sng" algn="ctr">
                      <a:noFill/>
                      <a:prstDash val="solid"/>
                      <a:round/>
                      <a:headEnd type="none" w="sm" len="sm"/>
                      <a:tailEnd type="none" w="sm" len="sm"/>
                    </a:lnT>
                    <a:lnB w="12700" cap="flat" cmpd="sng" algn="ctr">
                      <a:noFill/>
                      <a:prstDash val="solid"/>
                      <a:round/>
                      <a:headEnd type="none" w="med" len="med"/>
                      <a:tailEnd type="none" w="med" len="med"/>
                    </a:lnB>
                    <a:lnTlToBr>
                      <a:noFill/>
                    </a:lnTlToBr>
                    <a:lnBlToTr>
                      <a:noFill/>
                    </a:lnBlToTr>
                    <a:solidFill>
                      <a:schemeClr val="bg2">
                        <a:lumMod val="90000"/>
                      </a:schemeClr>
                    </a:solidFill>
                  </a:tcPr>
                </a:tc>
                <a:tc>
                  <a:txBody>
                    <a:bodyPr/>
                    <a:lstStyle/>
                    <a:p>
                      <a:pPr marL="180975" marR="0" lvl="0" indent="-180975" algn="ctr" defTabSz="914400" rtl="0" eaLnBrk="1" fontAlgn="base" latinLnBrk="0" hangingPunct="1">
                        <a:lnSpc>
                          <a:spcPct val="100000"/>
                        </a:lnSpc>
                        <a:spcBef>
                          <a:spcPct val="0"/>
                        </a:spcBef>
                        <a:spcAft>
                          <a:spcPts val="600"/>
                        </a:spcAft>
                        <a:buClr>
                          <a:schemeClr val="accent1"/>
                        </a:buClr>
                        <a:buSzTx/>
                        <a:buFont typeface="Wingdings" pitchFamily="2" charset="2"/>
                        <a:buNone/>
                        <a:tabLst/>
                      </a:pPr>
                      <a:r>
                        <a:rPr kumimoji="0" lang="en-CA" sz="1100" b="1" i="0" u="none" strike="noStrike" cap="none" normalizeH="0" baseline="0" dirty="0">
                          <a:ln>
                            <a:noFill/>
                          </a:ln>
                          <a:solidFill>
                            <a:schemeClr val="bg1"/>
                          </a:solidFill>
                          <a:effectLst/>
                          <a:latin typeface="+mn-lt"/>
                          <a:cs typeface="Arial" pitchFamily="34" charset="0"/>
                        </a:rPr>
                        <a:t>Comments</a:t>
                      </a:r>
                    </a:p>
                  </a:txBody>
                  <a:tcPr marL="36576" marR="0" marT="18288" marB="18288"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chemeClr val="tx2"/>
                    </a:solidFill>
                  </a:tcPr>
                </a:tc>
                <a:extLst>
                  <a:ext uri="{0D108BD9-81ED-4DB2-BD59-A6C34878D82A}">
                    <a16:rowId xmlns:a16="http://schemas.microsoft.com/office/drawing/2014/main" val="10000"/>
                  </a:ext>
                </a:extLst>
              </a:tr>
              <a:tr h="223262">
                <a:tc>
                  <a:txBody>
                    <a:bodyPr/>
                    <a:lstStyle/>
                    <a:p>
                      <a:pPr marL="0" marR="0" lvl="0" indent="0" algn="l" defTabSz="914400" rtl="0" eaLnBrk="1" fontAlgn="base" latinLnBrk="0" hangingPunct="1">
                        <a:lnSpc>
                          <a:spcPct val="100000"/>
                        </a:lnSpc>
                        <a:spcBef>
                          <a:spcPct val="0"/>
                        </a:spcBef>
                        <a:spcAft>
                          <a:spcPts val="600"/>
                        </a:spcAft>
                        <a:buClr>
                          <a:schemeClr val="accent1"/>
                        </a:buClr>
                        <a:buSzTx/>
                        <a:buFont typeface="Wingdings" pitchFamily="2" charset="2"/>
                        <a:buNone/>
                        <a:tabLst/>
                      </a:pPr>
                      <a:endParaRPr kumimoji="0" lang="en-CA" sz="1100" b="1" i="0" u="none" strike="noStrike" cap="none" normalizeH="0" baseline="0" dirty="0">
                        <a:ln>
                          <a:noFill/>
                        </a:ln>
                        <a:solidFill>
                          <a:srgbClr val="000000"/>
                        </a:solidFill>
                        <a:effectLst/>
                        <a:latin typeface="+mn-lt"/>
                        <a:cs typeface="Arial" pitchFamily="34" charset="0"/>
                      </a:endParaRPr>
                    </a:p>
                  </a:txBody>
                  <a:tcPr marL="45720" marR="36576" marT="36000" marB="18288"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r>
                        <a:rPr kumimoji="0" lang="en-US" sz="1100" b="1" i="0" u="none" strike="noStrike" kern="1200" cap="none" spc="0" normalizeH="0" baseline="0" dirty="0">
                          <a:ln>
                            <a:noFill/>
                          </a:ln>
                          <a:solidFill>
                            <a:srgbClr val="000000"/>
                          </a:solidFill>
                          <a:effectLst/>
                          <a:uLnTx/>
                          <a:uFillTx/>
                          <a:latin typeface="+mn-lt"/>
                          <a:ea typeface="+mn-ea"/>
                          <a:cs typeface="+mn-cs"/>
                        </a:rPr>
                        <a:t>2016A</a:t>
                      </a:r>
                    </a:p>
                  </a:txBody>
                  <a:tcPr marL="36576" marR="0" marT="36000" marB="18288"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r>
                        <a:rPr kumimoji="0" lang="en-US" sz="1100" b="1" i="0" u="none" strike="noStrike" kern="1200" cap="none" spc="0" normalizeH="0" baseline="0" dirty="0">
                          <a:ln>
                            <a:noFill/>
                          </a:ln>
                          <a:solidFill>
                            <a:srgbClr val="000000"/>
                          </a:solidFill>
                          <a:effectLst/>
                          <a:uLnTx/>
                          <a:uFillTx/>
                          <a:latin typeface="+mn-lt"/>
                          <a:ea typeface="+mn-ea"/>
                          <a:cs typeface="+mn-cs"/>
                        </a:rPr>
                        <a:t>2017-2024E</a:t>
                      </a:r>
                    </a:p>
                  </a:txBody>
                  <a:tcPr marL="36576" marR="0" marT="36000" marB="18288"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14400" rtl="0" eaLnBrk="0" fontAlgn="base" latinLnBrk="0" hangingPunct="0">
                        <a:lnSpc>
                          <a:spcPct val="100000"/>
                        </a:lnSpc>
                        <a:spcBef>
                          <a:spcPct val="0"/>
                        </a:spcBef>
                        <a:spcAft>
                          <a:spcPts val="300"/>
                        </a:spcAft>
                        <a:buClrTx/>
                        <a:buSzPct val="100000"/>
                        <a:buFont typeface="Arial"/>
                        <a:buNone/>
                        <a:tabLst>
                          <a:tab pos="4668838" algn="l"/>
                        </a:tabLst>
                        <a:defRPr/>
                      </a:pPr>
                      <a:endParaRPr kumimoji="0" lang="en-US" sz="1100" b="1" i="0" u="none" strike="noStrike" kern="1200" cap="none" spc="0" normalizeH="0" baseline="0" dirty="0">
                        <a:ln>
                          <a:noFill/>
                        </a:ln>
                        <a:solidFill>
                          <a:schemeClr val="tx1"/>
                        </a:solidFill>
                        <a:effectLst/>
                        <a:uLnTx/>
                        <a:uFillTx/>
                        <a:latin typeface="+mn-lt"/>
                        <a:ea typeface="+mn-ea"/>
                        <a:cs typeface="+mn-cs"/>
                      </a:endParaRPr>
                    </a:p>
                  </a:txBody>
                  <a:tcPr marL="36576" marR="0" marT="36000" marB="18288"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accent3"/>
                    </a:solidFill>
                  </a:tcPr>
                </a:tc>
                <a:extLst>
                  <a:ext uri="{0D108BD9-81ED-4DB2-BD59-A6C34878D82A}">
                    <a16:rowId xmlns:a16="http://schemas.microsoft.com/office/drawing/2014/main" val="10001"/>
                  </a:ext>
                </a:extLst>
              </a:tr>
              <a:tr h="835288">
                <a:tc>
                  <a:txBody>
                    <a:bodyPr/>
                    <a:lstStyle/>
                    <a:p>
                      <a:pPr marL="0" marR="0" lvl="0" indent="0" algn="l" defTabSz="914400" rtl="0" eaLnBrk="1" fontAlgn="base" latinLnBrk="0" hangingPunct="1">
                        <a:lnSpc>
                          <a:spcPct val="100000"/>
                        </a:lnSpc>
                        <a:spcBef>
                          <a:spcPct val="0"/>
                        </a:spcBef>
                        <a:spcAft>
                          <a:spcPts val="600"/>
                        </a:spcAft>
                        <a:buClr>
                          <a:schemeClr val="accent1"/>
                        </a:buClr>
                        <a:buSzTx/>
                        <a:buFont typeface="Wingdings" pitchFamily="2" charset="2"/>
                        <a:buNone/>
                        <a:tabLst/>
                      </a:pPr>
                      <a:r>
                        <a:rPr kumimoji="0" lang="en-CA" sz="1000" b="1" i="0" u="none" strike="noStrike" cap="none" normalizeH="0" baseline="0" dirty="0">
                          <a:ln>
                            <a:noFill/>
                          </a:ln>
                          <a:solidFill>
                            <a:schemeClr val="tx1"/>
                          </a:solidFill>
                          <a:effectLst/>
                          <a:latin typeface="+mn-lt"/>
                          <a:cs typeface="Arial" pitchFamily="34" charset="0"/>
                        </a:rPr>
                        <a:t>EBITDA Margin</a:t>
                      </a:r>
                    </a:p>
                  </a:txBody>
                  <a:tcPr marL="45720" marR="36576"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kumimoji="0" lang="en-US" sz="1000" b="1" i="0" u="none" strike="noStrike" kern="1200" cap="none" spc="0" normalizeH="0" baseline="0" dirty="0">
                        <a:ln>
                          <a:noFill/>
                        </a:ln>
                        <a:solidFill>
                          <a:schemeClr val="tx1"/>
                        </a:solidFill>
                        <a:effectLst/>
                        <a:uLnTx/>
                        <a:uFillTx/>
                        <a:latin typeface="+mn-lt"/>
                        <a:ea typeface="+mn-ea"/>
                        <a:cs typeface="+mn-cs"/>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kumimoji="0" lang="en-US" sz="1000" b="0" i="0" u="none" strike="noStrike" kern="1200" cap="none" spc="0" normalizeH="0" baseline="0" dirty="0">
                        <a:ln>
                          <a:noFill/>
                        </a:ln>
                        <a:solidFill>
                          <a:srgbClr val="FF0000"/>
                        </a:solidFill>
                        <a:effectLst/>
                        <a:uLnTx/>
                        <a:uFillTx/>
                        <a:latin typeface="+mn-lt"/>
                        <a:ea typeface="+mn-ea"/>
                        <a:cs typeface="+mn-cs"/>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171450" marR="0" lvl="0" indent="-171450" algn="l" defTabSz="914400" rtl="0" eaLnBrk="0" fontAlgn="base" latinLnBrk="0" hangingPunct="0">
                        <a:lnSpc>
                          <a:spcPct val="100000"/>
                        </a:lnSpc>
                        <a:spcBef>
                          <a:spcPct val="0"/>
                        </a:spcBef>
                        <a:spcAft>
                          <a:spcPts val="0"/>
                        </a:spcAft>
                        <a:buClr>
                          <a:srgbClr val="132E57"/>
                        </a:buClr>
                        <a:buSzPct val="150000"/>
                        <a:buFont typeface="Arial" panose="020B0604020202020204" pitchFamily="34" charset="0"/>
                        <a:buChar char="•"/>
                        <a:tabLst/>
                        <a:defRPr/>
                      </a:pPr>
                      <a:r>
                        <a:rPr kumimoji="0" lang="en-US" sz="1000" b="0" i="0" u="none" strike="noStrike" kern="1200" cap="none" spc="0" normalizeH="0" baseline="0" dirty="0">
                          <a:ln>
                            <a:noFill/>
                          </a:ln>
                          <a:solidFill>
                            <a:schemeClr val="tx1"/>
                          </a:solidFill>
                          <a:effectLst/>
                          <a:uLnTx/>
                          <a:uFillTx/>
                          <a:latin typeface="+mn-lt"/>
                          <a:ea typeface="+mn-ea"/>
                          <a:cs typeface="+mn-cs"/>
                        </a:rPr>
                        <a:t>(What are your justifications as to why you chose these specific ranges of assumptions? Where do you see opportunity for growth/improvement? Do you believe the market is misunderstanding something? What do analysts think? Why do you deviate?) </a:t>
                      </a: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421828">
                <a:tc>
                  <a:txBody>
                    <a:bodyPr/>
                    <a:lstStyle/>
                    <a:p>
                      <a:pPr marL="0" marR="0" lvl="0" indent="0" algn="l" defTabSz="914400" rtl="0" eaLnBrk="1" fontAlgn="base" latinLnBrk="0" hangingPunct="1">
                        <a:lnSpc>
                          <a:spcPct val="100000"/>
                        </a:lnSpc>
                        <a:spcBef>
                          <a:spcPct val="0"/>
                        </a:spcBef>
                        <a:spcAft>
                          <a:spcPts val="600"/>
                        </a:spcAft>
                        <a:buClr>
                          <a:schemeClr val="accent1"/>
                        </a:buClr>
                        <a:buSzTx/>
                        <a:buFont typeface="Wingdings" pitchFamily="2" charset="2"/>
                        <a:buNone/>
                        <a:tabLst/>
                      </a:pPr>
                      <a:r>
                        <a:rPr kumimoji="0" lang="en-CA" sz="1000" b="1" i="0" u="none" strike="noStrike" cap="none" normalizeH="0" baseline="0" dirty="0">
                          <a:ln>
                            <a:noFill/>
                          </a:ln>
                          <a:solidFill>
                            <a:schemeClr val="tx1"/>
                          </a:solidFill>
                          <a:effectLst/>
                          <a:latin typeface="+mn-lt"/>
                          <a:cs typeface="Arial" pitchFamily="34" charset="0"/>
                        </a:rPr>
                        <a:t>Cost of Revenues</a:t>
                      </a:r>
                    </a:p>
                  </a:txBody>
                  <a:tcPr marL="45720" marR="36576"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defRPr/>
                      </a:pPr>
                      <a:endParaRPr kumimoji="0" lang="en-CA" sz="1000" b="1"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pPr>
                      <a:endParaRPr kumimoji="0" lang="en-CA" sz="1000" b="0"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32E57"/>
                        </a:buClr>
                        <a:buSzPct val="150000"/>
                        <a:buFont typeface="Arial" panose="020B0604020202020204" pitchFamily="34" charset="0"/>
                        <a:buChar char="•"/>
                        <a:tabLst/>
                        <a:defRPr/>
                      </a:pPr>
                      <a:endParaRPr lang="en-US" sz="1000" kern="1200" dirty="0">
                        <a:solidFill>
                          <a:schemeClr val="tx1"/>
                        </a:solidFill>
                        <a:effectLst/>
                        <a:latin typeface="+mn-lt"/>
                        <a:ea typeface="+mn-ea"/>
                        <a:cs typeface="+mn-cs"/>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476273">
                <a:tc>
                  <a:txBody>
                    <a:bodyPr/>
                    <a:lstStyle/>
                    <a:p>
                      <a:pPr marL="0" marR="0" lvl="0" indent="0" algn="l" defTabSz="914400" rtl="0" eaLnBrk="1" fontAlgn="base" latinLnBrk="0" hangingPunct="1">
                        <a:lnSpc>
                          <a:spcPct val="100000"/>
                        </a:lnSpc>
                        <a:spcBef>
                          <a:spcPct val="0"/>
                        </a:spcBef>
                        <a:spcAft>
                          <a:spcPts val="600"/>
                        </a:spcAft>
                        <a:buClr>
                          <a:schemeClr val="accent1"/>
                        </a:buClr>
                        <a:buSzTx/>
                        <a:buFont typeface="Wingdings" pitchFamily="2" charset="2"/>
                        <a:buNone/>
                        <a:tabLst/>
                      </a:pPr>
                      <a:r>
                        <a:rPr kumimoji="0" lang="en-CA" sz="1000" b="1" i="0" u="none" strike="noStrike" cap="none" normalizeH="0" baseline="0" dirty="0">
                          <a:ln>
                            <a:noFill/>
                          </a:ln>
                          <a:solidFill>
                            <a:schemeClr val="tx1"/>
                          </a:solidFill>
                          <a:effectLst/>
                          <a:latin typeface="+mn-lt"/>
                          <a:cs typeface="Arial" pitchFamily="34" charset="0"/>
                        </a:rPr>
                        <a:t>Marketing &amp; Sales</a:t>
                      </a:r>
                    </a:p>
                  </a:txBody>
                  <a:tcPr marL="45720" marR="36576"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defRPr/>
                      </a:pPr>
                      <a:endParaRPr kumimoji="0" lang="en-CA" sz="1000" b="1"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pPr>
                      <a:endParaRPr kumimoji="0" lang="en-CA" sz="1000" b="1"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32E57"/>
                        </a:buClr>
                        <a:buSzPct val="150000"/>
                        <a:buFont typeface="Arial" panose="020B0604020202020204" pitchFamily="34" charset="0"/>
                        <a:buChar char="•"/>
                        <a:tabLst/>
                        <a:defRPr/>
                      </a:pPr>
                      <a:endParaRPr lang="en-US" sz="1000" kern="1200" dirty="0">
                        <a:solidFill>
                          <a:schemeClr val="tx1"/>
                        </a:solidFill>
                        <a:effectLst/>
                        <a:latin typeface="+mn-lt"/>
                        <a:ea typeface="+mn-ea"/>
                        <a:cs typeface="+mn-cs"/>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490600">
                <a:tc>
                  <a:txBody>
                    <a:bodyPr/>
                    <a:lstStyle/>
                    <a:p>
                      <a:pPr marL="0" marR="0" lvl="0" indent="0" algn="l" defTabSz="914400" rtl="0" eaLnBrk="1" fontAlgn="base" latinLnBrk="0" hangingPunct="1">
                        <a:lnSpc>
                          <a:spcPct val="100000"/>
                        </a:lnSpc>
                        <a:spcBef>
                          <a:spcPct val="0"/>
                        </a:spcBef>
                        <a:spcAft>
                          <a:spcPts val="600"/>
                        </a:spcAft>
                        <a:buClr>
                          <a:schemeClr val="accent1"/>
                        </a:buClr>
                        <a:buSzTx/>
                        <a:buFont typeface="Wingdings" pitchFamily="2" charset="2"/>
                        <a:buNone/>
                        <a:tabLst/>
                        <a:defRPr/>
                      </a:pPr>
                      <a:r>
                        <a:rPr kumimoji="0" lang="en-CA" sz="1000" b="1" i="0" u="none" strike="noStrike" cap="none" normalizeH="0" baseline="0" dirty="0">
                          <a:ln>
                            <a:noFill/>
                          </a:ln>
                          <a:solidFill>
                            <a:schemeClr val="tx1"/>
                          </a:solidFill>
                          <a:effectLst/>
                          <a:latin typeface="+mn-lt"/>
                          <a:cs typeface="Arial" pitchFamily="34" charset="0"/>
                        </a:rPr>
                        <a:t>Technology &amp; Development</a:t>
                      </a:r>
                    </a:p>
                  </a:txBody>
                  <a:tcPr marL="45720" marR="36576"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defRPr/>
                      </a:pPr>
                      <a:endParaRPr kumimoji="0" lang="en-CA" sz="1000" b="0"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defRPr/>
                      </a:pPr>
                      <a:endParaRPr kumimoji="0" lang="en-CA" sz="1000" b="0"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32E57"/>
                        </a:buClr>
                        <a:buSzPct val="150000"/>
                        <a:buFont typeface="Arial" panose="020B0604020202020204" pitchFamily="34" charset="0"/>
                        <a:buChar char="•"/>
                        <a:tabLst/>
                        <a:defRPr/>
                      </a:pPr>
                      <a:endParaRPr kumimoji="0" lang="en-CA" sz="1000" b="0" i="0" u="none" strike="noStrike" kern="1200" cap="none" spc="0" normalizeH="0" baseline="0" dirty="0">
                        <a:ln>
                          <a:noFill/>
                        </a:ln>
                        <a:solidFill>
                          <a:schemeClr val="tx1"/>
                        </a:solidFill>
                        <a:effectLst/>
                        <a:uLnTx/>
                        <a:uFillTx/>
                        <a:latin typeface="+mn-lt"/>
                        <a:ea typeface="+mn-ea"/>
                        <a:cs typeface="+mn-cs"/>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476598">
                <a:tc>
                  <a:txBody>
                    <a:bodyPr/>
                    <a:lstStyle/>
                    <a:p>
                      <a:pPr marL="0" marR="0" lvl="0" indent="0" algn="l" defTabSz="914400" rtl="0" eaLnBrk="1" fontAlgn="base" latinLnBrk="0" hangingPunct="1">
                        <a:lnSpc>
                          <a:spcPct val="100000"/>
                        </a:lnSpc>
                        <a:spcBef>
                          <a:spcPct val="0"/>
                        </a:spcBef>
                        <a:spcAft>
                          <a:spcPts val="600"/>
                        </a:spcAft>
                        <a:buClr>
                          <a:schemeClr val="accent1"/>
                        </a:buClr>
                        <a:buSzTx/>
                        <a:buFont typeface="Wingdings" pitchFamily="2" charset="2"/>
                        <a:buNone/>
                        <a:tabLst/>
                      </a:pPr>
                      <a:r>
                        <a:rPr kumimoji="0" lang="en-CA" sz="1000" b="1" i="0" u="none" strike="noStrike" cap="none" normalizeH="0" baseline="0" dirty="0">
                          <a:ln>
                            <a:noFill/>
                          </a:ln>
                          <a:solidFill>
                            <a:schemeClr val="tx1"/>
                          </a:solidFill>
                          <a:effectLst/>
                          <a:latin typeface="+mn-lt"/>
                          <a:cs typeface="Arial" pitchFamily="34" charset="0"/>
                        </a:rPr>
                        <a:t>Operating Metric A</a:t>
                      </a:r>
                    </a:p>
                  </a:txBody>
                  <a:tcPr marL="45720" marR="36576"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defRPr/>
                      </a:pPr>
                      <a:endParaRPr kumimoji="0" lang="en-CA" sz="1000" b="1"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pPr>
                      <a:endParaRPr kumimoji="0" lang="en-CA" sz="1000" b="0"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32E57"/>
                        </a:buClr>
                        <a:buSzPct val="150000"/>
                        <a:buFont typeface="Arial" panose="020B0604020202020204" pitchFamily="34" charset="0"/>
                        <a:buChar char="•"/>
                        <a:tabLst/>
                        <a:defRPr/>
                      </a:pPr>
                      <a:endParaRPr lang="en-US" sz="1000" kern="1200" dirty="0">
                        <a:solidFill>
                          <a:schemeClr val="tx1"/>
                        </a:solidFill>
                        <a:effectLst/>
                        <a:latin typeface="+mn-lt"/>
                        <a:ea typeface="+mn-ea"/>
                        <a:cs typeface="+mn-cs"/>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521814">
                <a:tc>
                  <a:txBody>
                    <a:bodyPr/>
                    <a:lstStyle/>
                    <a:p>
                      <a:pPr marL="0" marR="0" lvl="0" indent="0" algn="l" defTabSz="914400" rtl="0" eaLnBrk="1" fontAlgn="base" latinLnBrk="0" hangingPunct="1">
                        <a:lnSpc>
                          <a:spcPct val="100000"/>
                        </a:lnSpc>
                        <a:spcBef>
                          <a:spcPct val="0"/>
                        </a:spcBef>
                        <a:spcAft>
                          <a:spcPts val="600"/>
                        </a:spcAft>
                        <a:buClr>
                          <a:schemeClr val="accent1"/>
                        </a:buClr>
                        <a:buSzTx/>
                        <a:buFont typeface="Wingdings" pitchFamily="2" charset="2"/>
                        <a:buNone/>
                        <a:tabLst/>
                      </a:pPr>
                      <a:r>
                        <a:rPr kumimoji="0" lang="en-CA" sz="1000" b="1" i="0" u="none" strike="noStrike" cap="none" normalizeH="0" baseline="0" dirty="0">
                          <a:ln>
                            <a:noFill/>
                          </a:ln>
                          <a:solidFill>
                            <a:schemeClr val="tx1"/>
                          </a:solidFill>
                          <a:effectLst/>
                          <a:latin typeface="+mn-lt"/>
                          <a:cs typeface="Arial" pitchFamily="34" charset="0"/>
                        </a:rPr>
                        <a:t>Operating Metric B</a:t>
                      </a:r>
                    </a:p>
                  </a:txBody>
                  <a:tcPr marL="45720" marR="36576"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defRPr/>
                      </a:pPr>
                      <a:endParaRPr kumimoji="0" lang="en-CA" sz="1000" b="0"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pPr>
                      <a:endParaRPr kumimoji="0" lang="en-CA" sz="1000" b="0"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32E57"/>
                        </a:buClr>
                        <a:buSzPct val="150000"/>
                        <a:buFont typeface="Arial" panose="020B0604020202020204" pitchFamily="34" charset="0"/>
                        <a:buChar char="•"/>
                        <a:tabLst/>
                        <a:defRPr/>
                      </a:pPr>
                      <a:endParaRPr kumimoji="0" lang="en-CA" sz="1000" b="0" i="0" u="none" strike="noStrike" kern="1200" cap="none" spc="0" normalizeH="0" baseline="0" dirty="0">
                        <a:ln>
                          <a:noFill/>
                        </a:ln>
                        <a:solidFill>
                          <a:schemeClr val="tx1"/>
                        </a:solidFill>
                        <a:effectLst/>
                        <a:uLnTx/>
                        <a:uFillTx/>
                        <a:latin typeface="+mn-lt"/>
                        <a:ea typeface="+mn-ea"/>
                        <a:cs typeface="+mn-cs"/>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8"/>
                  </a:ext>
                </a:extLst>
              </a:tr>
              <a:tr h="502684">
                <a:tc>
                  <a:txBody>
                    <a:bodyPr/>
                    <a:lstStyle/>
                    <a:p>
                      <a:pPr marL="0" marR="0" lvl="0" indent="0" algn="l" defTabSz="914400" rtl="0" eaLnBrk="1" fontAlgn="base" latinLnBrk="0" hangingPunct="1">
                        <a:lnSpc>
                          <a:spcPct val="100000"/>
                        </a:lnSpc>
                        <a:spcBef>
                          <a:spcPct val="0"/>
                        </a:spcBef>
                        <a:spcAft>
                          <a:spcPts val="600"/>
                        </a:spcAft>
                        <a:buClr>
                          <a:schemeClr val="accent1"/>
                        </a:buClr>
                        <a:buSzTx/>
                        <a:buFont typeface="Wingdings" pitchFamily="2" charset="2"/>
                        <a:buNone/>
                        <a:tabLst/>
                        <a:defRPr/>
                      </a:pPr>
                      <a:r>
                        <a:rPr kumimoji="0" lang="en-CA" sz="1000" b="1" i="0" u="none" strike="noStrike" cap="none" normalizeH="0" baseline="0" dirty="0">
                          <a:ln>
                            <a:noFill/>
                          </a:ln>
                          <a:solidFill>
                            <a:schemeClr val="tx1"/>
                          </a:solidFill>
                          <a:effectLst/>
                          <a:latin typeface="+mn-lt"/>
                          <a:cs typeface="Arial" pitchFamily="34" charset="0"/>
                        </a:rPr>
                        <a:t>Purchases of PP&amp;E</a:t>
                      </a:r>
                    </a:p>
                  </a:txBody>
                  <a:tcPr marL="45720" marR="36576"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defRPr/>
                      </a:pPr>
                      <a:endParaRPr kumimoji="0" lang="en-CA" sz="1000" b="0"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defRPr/>
                      </a:pPr>
                      <a:endParaRPr kumimoji="0" lang="en-CA" sz="1000" b="0"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32E57"/>
                        </a:buClr>
                        <a:buSzPct val="150000"/>
                        <a:buFont typeface="Arial" panose="020B0604020202020204" pitchFamily="34" charset="0"/>
                        <a:buChar char="•"/>
                        <a:tabLst/>
                        <a:defRPr/>
                      </a:pPr>
                      <a:endParaRPr kumimoji="0" lang="en-CA" sz="1000" b="0" i="0" u="none" strike="noStrike" kern="1200" cap="none" spc="0" normalizeH="0" baseline="0" dirty="0">
                        <a:ln>
                          <a:noFill/>
                        </a:ln>
                        <a:solidFill>
                          <a:schemeClr val="tx1"/>
                        </a:solidFill>
                        <a:effectLst/>
                        <a:uLnTx/>
                        <a:uFillTx/>
                        <a:latin typeface="+mn-lt"/>
                        <a:ea typeface="+mn-ea"/>
                        <a:cs typeface="+mn-cs"/>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9"/>
                  </a:ext>
                </a:extLst>
              </a:tr>
              <a:tr h="557022">
                <a:tc>
                  <a:txBody>
                    <a:bodyPr/>
                    <a:lstStyle/>
                    <a:p>
                      <a:pPr marL="0" marR="0" lvl="0" indent="0" algn="l" defTabSz="914400" rtl="0" eaLnBrk="1" fontAlgn="base" latinLnBrk="0" hangingPunct="1">
                        <a:lnSpc>
                          <a:spcPct val="100000"/>
                        </a:lnSpc>
                        <a:spcBef>
                          <a:spcPct val="0"/>
                        </a:spcBef>
                        <a:spcAft>
                          <a:spcPts val="600"/>
                        </a:spcAft>
                        <a:buClr>
                          <a:schemeClr val="accent1"/>
                        </a:buClr>
                        <a:buSzTx/>
                        <a:buFont typeface="Wingdings" pitchFamily="2" charset="2"/>
                        <a:buNone/>
                        <a:tabLst/>
                        <a:defRPr/>
                      </a:pPr>
                      <a:r>
                        <a:rPr kumimoji="0" lang="en-CA" sz="1000" b="1" i="0" u="none" strike="noStrike" cap="none" normalizeH="0" baseline="0" dirty="0">
                          <a:ln>
                            <a:noFill/>
                          </a:ln>
                          <a:solidFill>
                            <a:schemeClr val="tx1"/>
                          </a:solidFill>
                          <a:effectLst/>
                          <a:latin typeface="+mn-lt"/>
                          <a:cs typeface="Arial" pitchFamily="34" charset="0"/>
                        </a:rPr>
                        <a:t>Purchases of Intangibles</a:t>
                      </a:r>
                    </a:p>
                  </a:txBody>
                  <a:tcPr marL="45720" marR="36576"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ts val="300"/>
                        </a:spcAft>
                        <a:buClr>
                          <a:schemeClr val="accent1"/>
                        </a:buClr>
                        <a:buSzTx/>
                        <a:buFont typeface="Wingdings" pitchFamily="2" charset="2"/>
                        <a:buNone/>
                        <a:tabLst/>
                        <a:defRPr/>
                      </a:pPr>
                      <a:endParaRPr kumimoji="0" lang="en-CA" sz="1000" b="0"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14400" rtl="0" eaLnBrk="0" fontAlgn="base" latinLnBrk="0" hangingPunct="0">
                        <a:lnSpc>
                          <a:spcPct val="100000"/>
                        </a:lnSpc>
                        <a:spcBef>
                          <a:spcPct val="0"/>
                        </a:spcBef>
                        <a:spcAft>
                          <a:spcPts val="300"/>
                        </a:spcAft>
                        <a:buClr>
                          <a:srgbClr val="003399"/>
                        </a:buClr>
                        <a:buSzPct val="70000"/>
                        <a:buFont typeface="Wingdings" pitchFamily="2" charset="2"/>
                        <a:buNone/>
                        <a:tabLst/>
                        <a:defRPr/>
                      </a:pPr>
                      <a:endParaRPr kumimoji="0" lang="en-CA" sz="1000" b="1" i="0" u="none" strike="noStrike" cap="none" normalizeH="0" baseline="0" dirty="0">
                        <a:ln>
                          <a:noFill/>
                        </a:ln>
                        <a:solidFill>
                          <a:schemeClr val="tx1"/>
                        </a:solidFill>
                        <a:effectLst/>
                        <a:latin typeface="+mn-lt"/>
                        <a:cs typeface="Arial" pitchFamily="34" charset="0"/>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p>
                      <a:pPr marL="171450" marR="0" lvl="0" indent="-171450" algn="l" defTabSz="914400" rtl="0" eaLnBrk="0" fontAlgn="base" latinLnBrk="0" hangingPunct="0">
                        <a:lnSpc>
                          <a:spcPct val="100000"/>
                        </a:lnSpc>
                        <a:spcBef>
                          <a:spcPct val="0"/>
                        </a:spcBef>
                        <a:spcAft>
                          <a:spcPts val="300"/>
                        </a:spcAft>
                        <a:buClr>
                          <a:srgbClr val="132E57"/>
                        </a:buClr>
                        <a:buSzPct val="150000"/>
                        <a:buFont typeface="Arial" panose="020B0604020202020204" pitchFamily="34" charset="0"/>
                        <a:buChar char="•"/>
                        <a:tabLst/>
                        <a:defRPr/>
                      </a:pPr>
                      <a:endParaRPr kumimoji="0" lang="en-CA" sz="1000" b="0" i="0" u="none" strike="noStrike" kern="1200" cap="none" spc="0" normalizeH="0" baseline="0" dirty="0">
                        <a:ln>
                          <a:noFill/>
                        </a:ln>
                        <a:solidFill>
                          <a:schemeClr val="tx1"/>
                        </a:solidFill>
                        <a:effectLst/>
                        <a:uLnTx/>
                        <a:uFillTx/>
                        <a:latin typeface="+mn-lt"/>
                        <a:ea typeface="+mn-ea"/>
                        <a:cs typeface="+mn-cs"/>
                      </a:endParaRPr>
                    </a:p>
                  </a:txBody>
                  <a:tcPr marL="36576" marR="0" marT="36000" marB="18288"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0"/>
                  </a:ext>
                </a:extLst>
              </a:tr>
            </a:tbl>
          </a:graphicData>
        </a:graphic>
      </p:graphicFrame>
      <p:sp>
        <p:nvSpPr>
          <p:cNvPr id="4" name="Title 3">
            <a:extLst>
              <a:ext uri="{FF2B5EF4-FFF2-40B4-BE49-F238E27FC236}">
                <a16:creationId xmlns:a16="http://schemas.microsoft.com/office/drawing/2014/main" id="{D3B9DAAB-06C2-487F-8F69-6FA2747FB7EA}"/>
              </a:ext>
            </a:extLst>
          </p:cNvPr>
          <p:cNvSpPr>
            <a:spLocks noGrp="1"/>
          </p:cNvSpPr>
          <p:nvPr>
            <p:ph type="title"/>
          </p:nvPr>
        </p:nvSpPr>
        <p:spPr/>
        <p:txBody>
          <a:bodyPr/>
          <a:lstStyle/>
          <a:p>
            <a:r>
              <a:rPr lang="en-CA" dirty="0"/>
              <a:t>Valuation Analysis</a:t>
            </a:r>
          </a:p>
        </p:txBody>
      </p:sp>
      <p:cxnSp>
        <p:nvCxnSpPr>
          <p:cNvPr id="5" name="Straight Connector 4">
            <a:extLst>
              <a:ext uri="{FF2B5EF4-FFF2-40B4-BE49-F238E27FC236}">
                <a16:creationId xmlns:a16="http://schemas.microsoft.com/office/drawing/2014/main" id="{73C67140-1273-4EBD-B421-A7CA40074305}"/>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DB18EC11-A5C3-468D-830A-0E816C90B845}"/>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7" name="TextBox 6">
            <a:extLst>
              <a:ext uri="{FF2B5EF4-FFF2-40B4-BE49-F238E27FC236}">
                <a16:creationId xmlns:a16="http://schemas.microsoft.com/office/drawing/2014/main" id="{EC9CFACD-FFDC-4FD3-91FF-E6FFBCD61384}"/>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8" name="Oval 7">
            <a:extLst>
              <a:ext uri="{FF2B5EF4-FFF2-40B4-BE49-F238E27FC236}">
                <a16:creationId xmlns:a16="http://schemas.microsoft.com/office/drawing/2014/main" id="{E53499C3-B515-4E42-9AD5-1109602F98A5}"/>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9" name="TextBox 8">
            <a:extLst>
              <a:ext uri="{FF2B5EF4-FFF2-40B4-BE49-F238E27FC236}">
                <a16:creationId xmlns:a16="http://schemas.microsoft.com/office/drawing/2014/main" id="{D103452C-3FFD-43B5-9445-2E3A629ED57E}"/>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0" name="Oval 9">
            <a:extLst>
              <a:ext uri="{FF2B5EF4-FFF2-40B4-BE49-F238E27FC236}">
                <a16:creationId xmlns:a16="http://schemas.microsoft.com/office/drawing/2014/main" id="{99D5996C-5692-494E-8E02-E969E77A5D7F}"/>
              </a:ext>
            </a:extLst>
          </p:cNvPr>
          <p:cNvSpPr/>
          <p:nvPr/>
        </p:nvSpPr>
        <p:spPr>
          <a:xfrm>
            <a:off x="5970000"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1" name="TextBox 10">
            <a:extLst>
              <a:ext uri="{FF2B5EF4-FFF2-40B4-BE49-F238E27FC236}">
                <a16:creationId xmlns:a16="http://schemas.microsoft.com/office/drawing/2014/main" id="{C0C4EAF9-86B9-4223-92A7-82F995BFDD2E}"/>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tx2"/>
                </a:solidFill>
              </a:rPr>
              <a:t>Valuation</a:t>
            </a:r>
          </a:p>
        </p:txBody>
      </p:sp>
      <p:sp>
        <p:nvSpPr>
          <p:cNvPr id="12" name="Oval 11">
            <a:extLst>
              <a:ext uri="{FF2B5EF4-FFF2-40B4-BE49-F238E27FC236}">
                <a16:creationId xmlns:a16="http://schemas.microsoft.com/office/drawing/2014/main" id="{BEEC9342-DF59-4F0E-BCAA-A6450B31142F}"/>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4" name="TextBox 13">
            <a:extLst>
              <a:ext uri="{FF2B5EF4-FFF2-40B4-BE49-F238E27FC236}">
                <a16:creationId xmlns:a16="http://schemas.microsoft.com/office/drawing/2014/main" id="{B16589B1-5FB5-4120-AA39-681AC026B824}"/>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15" name="Oval 14">
            <a:extLst>
              <a:ext uri="{FF2B5EF4-FFF2-40B4-BE49-F238E27FC236}">
                <a16:creationId xmlns:a16="http://schemas.microsoft.com/office/drawing/2014/main" id="{CB46CB84-2C1F-45A3-B650-7339D4D7A8A0}"/>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16" name="TextBox 15">
            <a:extLst>
              <a:ext uri="{FF2B5EF4-FFF2-40B4-BE49-F238E27FC236}">
                <a16:creationId xmlns:a16="http://schemas.microsoft.com/office/drawing/2014/main" id="{E250E90C-29A8-44F0-8675-A3E45DEFEACF}"/>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spTree>
    <p:extLst>
      <p:ext uri="{BB962C8B-B14F-4D97-AF65-F5344CB8AC3E}">
        <p14:creationId xmlns:p14="http://schemas.microsoft.com/office/powerpoint/2010/main" val="4060348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91162-439E-4B65-A2E4-40AB7075315F}"/>
              </a:ext>
            </a:extLst>
          </p:cNvPr>
          <p:cNvSpPr>
            <a:spLocks noGrp="1"/>
          </p:cNvSpPr>
          <p:nvPr>
            <p:ph type="title"/>
          </p:nvPr>
        </p:nvSpPr>
        <p:spPr/>
        <p:txBody>
          <a:bodyPr/>
          <a:lstStyle/>
          <a:p>
            <a:r>
              <a:rPr lang="en-CA" dirty="0"/>
              <a:t>Comparables Analysis</a:t>
            </a:r>
          </a:p>
        </p:txBody>
      </p:sp>
      <p:sp>
        <p:nvSpPr>
          <p:cNvPr id="3" name="Rectangle 1">
            <a:extLst>
              <a:ext uri="{FF2B5EF4-FFF2-40B4-BE49-F238E27FC236}">
                <a16:creationId xmlns:a16="http://schemas.microsoft.com/office/drawing/2014/main" id="{92BE6B96-021B-411B-8BAE-C615EC95D3B2}"/>
              </a:ext>
            </a:extLst>
          </p:cNvPr>
          <p:cNvSpPr>
            <a:spLocks noChangeArrowheads="1"/>
          </p:cNvSpPr>
          <p:nvPr/>
        </p:nvSpPr>
        <p:spPr bwMode="auto">
          <a:xfrm>
            <a:off x="370800" y="1477646"/>
            <a:ext cx="11451600" cy="6309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238105" lvl="1" indent="-171438" fontAlgn="base">
              <a:spcBef>
                <a:spcPct val="0"/>
              </a:spcBef>
              <a:spcAft>
                <a:spcPts val="300"/>
              </a:spcAft>
              <a:buClr>
                <a:srgbClr val="132E57"/>
              </a:buClr>
              <a:buSzPct val="150000"/>
              <a:buFont typeface="Arial" panose="020B0604020202020204" pitchFamily="34" charset="0"/>
              <a:buChar char="•"/>
              <a:defRPr/>
            </a:pPr>
            <a:r>
              <a:rPr lang="en-US" sz="1000" dirty="0">
                <a:solidFill>
                  <a:srgbClr val="000000"/>
                </a:solidFill>
                <a:ea typeface="MS PGothic"/>
                <a:cs typeface="Arial"/>
              </a:rPr>
              <a:t>(What is the reasoning behind choosing this particular peer set? Do they have similar business models? Are they direct competitors?)</a:t>
            </a:r>
          </a:p>
          <a:p>
            <a:pPr marL="695271" lvl="2" indent="-171438" fontAlgn="base">
              <a:spcBef>
                <a:spcPct val="0"/>
              </a:spcBef>
              <a:spcAft>
                <a:spcPts val="300"/>
              </a:spcAft>
              <a:buClr>
                <a:srgbClr val="132E57"/>
              </a:buClr>
              <a:buSzPct val="150000"/>
              <a:buFont typeface="Arial" panose="020B0604020202020204" pitchFamily="34" charset="0"/>
              <a:buChar char="•"/>
              <a:defRPr/>
            </a:pPr>
            <a:r>
              <a:rPr lang="en-US" sz="1000" dirty="0">
                <a:solidFill>
                  <a:srgbClr val="000000"/>
                </a:solidFill>
                <a:ea typeface="MS PGothic"/>
                <a:cs typeface="Arial"/>
              </a:rPr>
              <a:t>(What are the key similarities that you’ve identified in this peer set in terms of operations? Strategy? What are the differences?)</a:t>
            </a:r>
          </a:p>
          <a:p>
            <a:pPr marL="695271" lvl="2" indent="-171438" fontAlgn="base">
              <a:spcBef>
                <a:spcPct val="0"/>
              </a:spcBef>
              <a:spcAft>
                <a:spcPts val="300"/>
              </a:spcAft>
              <a:buClr>
                <a:srgbClr val="132E57"/>
              </a:buClr>
              <a:buSzPct val="150000"/>
              <a:buFont typeface="Arial" panose="020B0604020202020204" pitchFamily="34" charset="0"/>
              <a:buChar char="•"/>
              <a:defRPr/>
            </a:pPr>
            <a:r>
              <a:rPr lang="en-US" sz="1000" dirty="0">
                <a:solidFill>
                  <a:srgbClr val="000000"/>
                </a:solidFill>
                <a:ea typeface="MS PGothic"/>
                <a:cs typeface="Arial"/>
              </a:rPr>
              <a:t>(Which company is the closest proxy for Company A? Why? Which company is outperforming Company A? How can Company A be better than this outperformer?)</a:t>
            </a:r>
          </a:p>
        </p:txBody>
      </p:sp>
      <p:sp>
        <p:nvSpPr>
          <p:cNvPr id="17" name="TextBox 16">
            <a:extLst>
              <a:ext uri="{FF2B5EF4-FFF2-40B4-BE49-F238E27FC236}">
                <a16:creationId xmlns:a16="http://schemas.microsoft.com/office/drawing/2014/main" id="{8EDDB71C-A849-4C2B-87F3-7BE62C4D363E}"/>
              </a:ext>
            </a:extLst>
          </p:cNvPr>
          <p:cNvSpPr txBox="1"/>
          <p:nvPr/>
        </p:nvSpPr>
        <p:spPr>
          <a:xfrm>
            <a:off x="370800" y="1198807"/>
            <a:ext cx="11451600" cy="261610"/>
          </a:xfrm>
          <a:prstGeom prst="rect">
            <a:avLst/>
          </a:prstGeom>
          <a:solidFill>
            <a:srgbClr val="132E57"/>
          </a:solidFill>
        </p:spPr>
        <p:txBody>
          <a:bodyPr wrap="square" rtlCol="0">
            <a:spAutoFit/>
          </a:bodyPr>
          <a:lstStyle/>
          <a:p>
            <a:r>
              <a:rPr lang="en-US" sz="1100" b="1" dirty="0">
                <a:solidFill>
                  <a:schemeClr val="bg1"/>
                </a:solidFill>
              </a:rPr>
              <a:t>Comparable Company Rationale</a:t>
            </a:r>
            <a:endParaRPr lang="en-CA" sz="1100" b="1" dirty="0">
              <a:solidFill>
                <a:schemeClr val="bg1"/>
              </a:solidFill>
            </a:endParaRPr>
          </a:p>
        </p:txBody>
      </p:sp>
      <p:graphicFrame>
        <p:nvGraphicFramePr>
          <p:cNvPr id="20" name="Table 19">
            <a:extLst>
              <a:ext uri="{FF2B5EF4-FFF2-40B4-BE49-F238E27FC236}">
                <a16:creationId xmlns:a16="http://schemas.microsoft.com/office/drawing/2014/main" id="{2D65EF68-B397-EF41-8F4D-D4C4CAECC254}"/>
              </a:ext>
            </a:extLst>
          </p:cNvPr>
          <p:cNvGraphicFramePr>
            <a:graphicFrameLocks noGrp="1"/>
          </p:cNvGraphicFramePr>
          <p:nvPr>
            <p:extLst>
              <p:ext uri="{D42A27DB-BD31-4B8C-83A1-F6EECF244321}">
                <p14:modId xmlns:p14="http://schemas.microsoft.com/office/powerpoint/2010/main" val="2135623360"/>
              </p:ext>
            </p:extLst>
          </p:nvPr>
        </p:nvGraphicFramePr>
        <p:xfrm>
          <a:off x="371996" y="2346279"/>
          <a:ext cx="11450404" cy="3402022"/>
        </p:xfrm>
        <a:graphic>
          <a:graphicData uri="http://schemas.openxmlformats.org/drawingml/2006/table">
            <a:tbl>
              <a:tblPr/>
              <a:tblGrid>
                <a:gridCol w="980044">
                  <a:extLst>
                    <a:ext uri="{9D8B030D-6E8A-4147-A177-3AD203B41FA5}">
                      <a16:colId xmlns:a16="http://schemas.microsoft.com/office/drawing/2014/main" val="3795667313"/>
                    </a:ext>
                  </a:extLst>
                </a:gridCol>
                <a:gridCol w="793959">
                  <a:extLst>
                    <a:ext uri="{9D8B030D-6E8A-4147-A177-3AD203B41FA5}">
                      <a16:colId xmlns:a16="http://schemas.microsoft.com/office/drawing/2014/main" val="2641892691"/>
                    </a:ext>
                  </a:extLst>
                </a:gridCol>
                <a:gridCol w="793959">
                  <a:extLst>
                    <a:ext uri="{9D8B030D-6E8A-4147-A177-3AD203B41FA5}">
                      <a16:colId xmlns:a16="http://schemas.microsoft.com/office/drawing/2014/main" val="340665497"/>
                    </a:ext>
                  </a:extLst>
                </a:gridCol>
                <a:gridCol w="793959">
                  <a:extLst>
                    <a:ext uri="{9D8B030D-6E8A-4147-A177-3AD203B41FA5}">
                      <a16:colId xmlns:a16="http://schemas.microsoft.com/office/drawing/2014/main" val="952235729"/>
                    </a:ext>
                  </a:extLst>
                </a:gridCol>
                <a:gridCol w="793959">
                  <a:extLst>
                    <a:ext uri="{9D8B030D-6E8A-4147-A177-3AD203B41FA5}">
                      <a16:colId xmlns:a16="http://schemas.microsoft.com/office/drawing/2014/main" val="777953284"/>
                    </a:ext>
                  </a:extLst>
                </a:gridCol>
                <a:gridCol w="607877">
                  <a:extLst>
                    <a:ext uri="{9D8B030D-6E8A-4147-A177-3AD203B41FA5}">
                      <a16:colId xmlns:a16="http://schemas.microsoft.com/office/drawing/2014/main" val="2512179588"/>
                    </a:ext>
                  </a:extLst>
                </a:gridCol>
                <a:gridCol w="607877">
                  <a:extLst>
                    <a:ext uri="{9D8B030D-6E8A-4147-A177-3AD203B41FA5}">
                      <a16:colId xmlns:a16="http://schemas.microsoft.com/office/drawing/2014/main" val="1589127218"/>
                    </a:ext>
                  </a:extLst>
                </a:gridCol>
                <a:gridCol w="607877">
                  <a:extLst>
                    <a:ext uri="{9D8B030D-6E8A-4147-A177-3AD203B41FA5}">
                      <a16:colId xmlns:a16="http://schemas.microsoft.com/office/drawing/2014/main" val="2153486857"/>
                    </a:ext>
                  </a:extLst>
                </a:gridCol>
                <a:gridCol w="607877">
                  <a:extLst>
                    <a:ext uri="{9D8B030D-6E8A-4147-A177-3AD203B41FA5}">
                      <a16:colId xmlns:a16="http://schemas.microsoft.com/office/drawing/2014/main" val="3556508081"/>
                    </a:ext>
                  </a:extLst>
                </a:gridCol>
                <a:gridCol w="607877">
                  <a:extLst>
                    <a:ext uri="{9D8B030D-6E8A-4147-A177-3AD203B41FA5}">
                      <a16:colId xmlns:a16="http://schemas.microsoft.com/office/drawing/2014/main" val="2910343539"/>
                    </a:ext>
                  </a:extLst>
                </a:gridCol>
                <a:gridCol w="607877">
                  <a:extLst>
                    <a:ext uri="{9D8B030D-6E8A-4147-A177-3AD203B41FA5}">
                      <a16:colId xmlns:a16="http://schemas.microsoft.com/office/drawing/2014/main" val="334814219"/>
                    </a:ext>
                  </a:extLst>
                </a:gridCol>
                <a:gridCol w="607877">
                  <a:extLst>
                    <a:ext uri="{9D8B030D-6E8A-4147-A177-3AD203B41FA5}">
                      <a16:colId xmlns:a16="http://schemas.microsoft.com/office/drawing/2014/main" val="2628645776"/>
                    </a:ext>
                  </a:extLst>
                </a:gridCol>
                <a:gridCol w="607877">
                  <a:extLst>
                    <a:ext uri="{9D8B030D-6E8A-4147-A177-3AD203B41FA5}">
                      <a16:colId xmlns:a16="http://schemas.microsoft.com/office/drawing/2014/main" val="4233543430"/>
                    </a:ext>
                  </a:extLst>
                </a:gridCol>
                <a:gridCol w="607877">
                  <a:extLst>
                    <a:ext uri="{9D8B030D-6E8A-4147-A177-3AD203B41FA5}">
                      <a16:colId xmlns:a16="http://schemas.microsoft.com/office/drawing/2014/main" val="3772796319"/>
                    </a:ext>
                  </a:extLst>
                </a:gridCol>
                <a:gridCol w="607877">
                  <a:extLst>
                    <a:ext uri="{9D8B030D-6E8A-4147-A177-3AD203B41FA5}">
                      <a16:colId xmlns:a16="http://schemas.microsoft.com/office/drawing/2014/main" val="2913153976"/>
                    </a:ext>
                  </a:extLst>
                </a:gridCol>
                <a:gridCol w="607877">
                  <a:extLst>
                    <a:ext uri="{9D8B030D-6E8A-4147-A177-3AD203B41FA5}">
                      <a16:colId xmlns:a16="http://schemas.microsoft.com/office/drawing/2014/main" val="1667395094"/>
                    </a:ext>
                  </a:extLst>
                </a:gridCol>
                <a:gridCol w="607877">
                  <a:extLst>
                    <a:ext uri="{9D8B030D-6E8A-4147-A177-3AD203B41FA5}">
                      <a16:colId xmlns:a16="http://schemas.microsoft.com/office/drawing/2014/main" val="2787970428"/>
                    </a:ext>
                  </a:extLst>
                </a:gridCol>
              </a:tblGrid>
              <a:tr h="221905">
                <a:tc>
                  <a:txBody>
                    <a:bodyPr/>
                    <a:lstStyle/>
                    <a:p>
                      <a:pPr algn="l" fontAlgn="ctr"/>
                      <a:r>
                        <a:rPr lang="en-US" sz="700" b="0" i="1" u="none" strike="noStrike">
                          <a:solidFill>
                            <a:srgbClr val="FFFFFF"/>
                          </a:solidFill>
                          <a:effectLst/>
                          <a:latin typeface="Open Sans Light" panose="020B0606030504020204" pitchFamily="34" charset="0"/>
                        </a:rPr>
                        <a:t>(in millions of U.S. dollars)</a:t>
                      </a:r>
                    </a:p>
                  </a:txBody>
                  <a:tcPr marL="8545" marR="8545" marT="8545" marB="0" anchor="ctr">
                    <a:lnL>
                      <a:noFill/>
                    </a:lnL>
                    <a:lnR>
                      <a:noFill/>
                    </a:lnR>
                    <a:lnT>
                      <a:noFill/>
                    </a:lnT>
                    <a:lnB>
                      <a:noFill/>
                    </a:lnB>
                    <a:solidFill>
                      <a:srgbClr val="132E57"/>
                    </a:solidFill>
                  </a:tcPr>
                </a:tc>
                <a:tc>
                  <a:txBody>
                    <a:bodyPr/>
                    <a:lstStyle/>
                    <a:p>
                      <a:pPr algn="ctr" fontAlgn="b"/>
                      <a:r>
                        <a:rPr lang="en-US" sz="1100" b="1" i="0" u="none" strike="noStrike">
                          <a:solidFill>
                            <a:srgbClr val="FFFFFF"/>
                          </a:solidFill>
                          <a:effectLst/>
                          <a:latin typeface="Open Sans Light" panose="020B0606030504020204" pitchFamily="34" charset="0"/>
                        </a:rPr>
                        <a:t> </a:t>
                      </a:r>
                    </a:p>
                  </a:txBody>
                  <a:tcPr marL="8545" marR="8545" marT="8545" marB="0" anchor="b">
                    <a:lnL>
                      <a:noFill/>
                    </a:lnL>
                    <a:lnR>
                      <a:noFill/>
                    </a:lnR>
                    <a:lnT>
                      <a:noFill/>
                    </a:lnT>
                    <a:lnB>
                      <a:noFill/>
                    </a:lnB>
                    <a:solidFill>
                      <a:srgbClr val="132E57"/>
                    </a:solidFill>
                  </a:tcPr>
                </a:tc>
                <a:tc>
                  <a:txBody>
                    <a:bodyPr/>
                    <a:lstStyle/>
                    <a:p>
                      <a:pPr algn="ctr" fontAlgn="ctr"/>
                      <a:r>
                        <a:rPr lang="en-US" sz="1100" b="1" i="0" u="none" strike="noStrike" dirty="0">
                          <a:solidFill>
                            <a:srgbClr val="FFFFFF"/>
                          </a:solidFill>
                          <a:effectLst/>
                          <a:latin typeface="Open Sans Light" panose="020B0606030504020204" pitchFamily="34" charset="0"/>
                        </a:rPr>
                        <a:t>Stock</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Equity</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Firm</a:t>
                      </a:r>
                    </a:p>
                  </a:txBody>
                  <a:tcPr marL="8545" marR="8545" marT="8545" marB="0" anchor="ctr">
                    <a:lnL>
                      <a:noFill/>
                    </a:lnL>
                    <a:lnR>
                      <a:noFill/>
                    </a:lnR>
                    <a:lnT>
                      <a:noFill/>
                    </a:lnT>
                    <a:lnB>
                      <a:noFill/>
                    </a:lnB>
                    <a:solidFill>
                      <a:srgbClr val="132E57"/>
                    </a:solidFill>
                  </a:tcPr>
                </a:tc>
                <a:tc gridSpan="4">
                  <a:txBody>
                    <a:bodyPr/>
                    <a:lstStyle/>
                    <a:p>
                      <a:pPr algn="ctr" fontAlgn="b"/>
                      <a:r>
                        <a:rPr lang="en-US" sz="1100" b="1" i="0" u="sng" strike="noStrike">
                          <a:solidFill>
                            <a:srgbClr val="FFFFFF"/>
                          </a:solidFill>
                          <a:effectLst/>
                          <a:latin typeface="Open Sans Light" panose="020B0606030504020204" pitchFamily="34" charset="0"/>
                        </a:rPr>
                        <a:t>EV / Revenue</a:t>
                      </a:r>
                    </a:p>
                  </a:txBody>
                  <a:tcPr marL="8545" marR="8545" marT="8545" marB="0" anchor="b">
                    <a:lnL>
                      <a:noFill/>
                    </a:lnL>
                    <a:lnR>
                      <a:noFill/>
                    </a:lnR>
                    <a:lnT>
                      <a:noFill/>
                    </a:lnT>
                    <a:lnB>
                      <a:noFill/>
                    </a:lnB>
                    <a:solidFill>
                      <a:srgbClr val="132E57"/>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b"/>
                      <a:r>
                        <a:rPr lang="en-US" sz="1100" b="1" i="0" u="sng" strike="noStrike" dirty="0">
                          <a:solidFill>
                            <a:srgbClr val="FFFFFF"/>
                          </a:solidFill>
                          <a:effectLst/>
                          <a:latin typeface="Open Sans Light" panose="020B0606030504020204" pitchFamily="34" charset="0"/>
                        </a:rPr>
                        <a:t>EV / EBITDA</a:t>
                      </a:r>
                    </a:p>
                  </a:txBody>
                  <a:tcPr marL="8545" marR="8545" marT="8545" marB="0" anchor="b">
                    <a:lnL>
                      <a:noFill/>
                    </a:lnL>
                    <a:lnR>
                      <a:noFill/>
                    </a:lnR>
                    <a:lnT>
                      <a:noFill/>
                    </a:lnT>
                    <a:lnB>
                      <a:noFill/>
                    </a:lnB>
                    <a:solidFill>
                      <a:srgbClr val="132E57"/>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b"/>
                      <a:r>
                        <a:rPr lang="en-US" sz="1100" b="1" i="0" u="sng" strike="noStrike">
                          <a:solidFill>
                            <a:srgbClr val="FFFFFF"/>
                          </a:solidFill>
                          <a:effectLst/>
                          <a:latin typeface="Open Sans Light" panose="020B0606030504020204" pitchFamily="34" charset="0"/>
                        </a:rPr>
                        <a:t>Price / Earnings</a:t>
                      </a:r>
                    </a:p>
                  </a:txBody>
                  <a:tcPr marL="8545" marR="8545" marT="8545" marB="0" anchor="b">
                    <a:lnL>
                      <a:noFill/>
                    </a:lnL>
                    <a:lnR>
                      <a:noFill/>
                    </a:lnR>
                    <a:lnT>
                      <a:noFill/>
                    </a:lnT>
                    <a:lnB>
                      <a:noFill/>
                    </a:lnB>
                    <a:solidFill>
                      <a:srgbClr val="132E57"/>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17275817"/>
                  </a:ext>
                </a:extLst>
              </a:tr>
              <a:tr h="176185">
                <a:tc>
                  <a:txBody>
                    <a:bodyPr/>
                    <a:lstStyle/>
                    <a:p>
                      <a:pPr algn="ctr" fontAlgn="ctr"/>
                      <a:r>
                        <a:rPr lang="en-US" sz="1100" b="1" i="0" u="none" strike="noStrike">
                          <a:solidFill>
                            <a:srgbClr val="FFFFFF"/>
                          </a:solidFill>
                          <a:effectLst/>
                          <a:latin typeface="Open Sans Light" panose="020B0606030504020204" pitchFamily="34" charset="0"/>
                        </a:rPr>
                        <a:t>Company</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Symbol</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Price</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Value</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Value</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2016A</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LTM</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NTM</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2018E</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2016A</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LTM</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NTM</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2018E</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2016A</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LTM</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NTM</a:t>
                      </a:r>
                    </a:p>
                  </a:txBody>
                  <a:tcPr marL="8545" marR="8545" marT="8545" marB="0" anchor="ctr">
                    <a:lnL>
                      <a:noFill/>
                    </a:lnL>
                    <a:lnR>
                      <a:noFill/>
                    </a:lnR>
                    <a:lnT>
                      <a:noFill/>
                    </a:lnT>
                    <a:lnB>
                      <a:noFill/>
                    </a:lnB>
                    <a:solidFill>
                      <a:srgbClr val="132E57"/>
                    </a:solidFill>
                  </a:tcPr>
                </a:tc>
                <a:tc>
                  <a:txBody>
                    <a:bodyPr/>
                    <a:lstStyle/>
                    <a:p>
                      <a:pPr algn="ctr" fontAlgn="ctr"/>
                      <a:r>
                        <a:rPr lang="en-US" sz="1100" b="1" i="0" u="none" strike="noStrike">
                          <a:solidFill>
                            <a:srgbClr val="FFFFFF"/>
                          </a:solidFill>
                          <a:effectLst/>
                          <a:latin typeface="Open Sans Light" panose="020B0606030504020204" pitchFamily="34" charset="0"/>
                        </a:rPr>
                        <a:t>2018E</a:t>
                      </a:r>
                    </a:p>
                  </a:txBody>
                  <a:tcPr marL="8545" marR="8545" marT="8545" marB="0" anchor="ctr">
                    <a:lnL>
                      <a:noFill/>
                    </a:lnL>
                    <a:lnR>
                      <a:noFill/>
                    </a:lnR>
                    <a:lnT>
                      <a:noFill/>
                    </a:lnT>
                    <a:lnB>
                      <a:noFill/>
                    </a:lnB>
                    <a:solidFill>
                      <a:srgbClr val="132E57"/>
                    </a:solidFill>
                  </a:tcPr>
                </a:tc>
                <a:extLst>
                  <a:ext uri="{0D108BD9-81ED-4DB2-BD59-A6C34878D82A}">
                    <a16:rowId xmlns:a16="http://schemas.microsoft.com/office/drawing/2014/main" val="3132691986"/>
                  </a:ext>
                </a:extLst>
              </a:tr>
              <a:tr h="176185">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a:noFill/>
                    </a:lnB>
                  </a:tcPr>
                </a:tc>
                <a:extLst>
                  <a:ext uri="{0D108BD9-81ED-4DB2-BD59-A6C34878D82A}">
                    <a16:rowId xmlns:a16="http://schemas.microsoft.com/office/drawing/2014/main" val="246779377"/>
                  </a:ext>
                </a:extLst>
              </a:tr>
              <a:tr h="176185">
                <a:tc>
                  <a:txBody>
                    <a:bodyPr/>
                    <a:lstStyle/>
                    <a:p>
                      <a:pPr algn="l" fontAlgn="b"/>
                      <a:r>
                        <a:rPr lang="en-US" sz="1100" b="0" i="0" u="none" strike="noStrike">
                          <a:solidFill>
                            <a:srgbClr val="132E57"/>
                          </a:solidFill>
                          <a:effectLst/>
                          <a:latin typeface="Open Sans Light" panose="020B0606030504020204" pitchFamily="34" charset="0"/>
                        </a:rPr>
                        <a:t>Competitor A</a:t>
                      </a:r>
                    </a:p>
                  </a:txBody>
                  <a:tcPr marL="76903"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A.TO</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$41.00</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dirty="0">
                          <a:solidFill>
                            <a:srgbClr val="132E57"/>
                          </a:solidFill>
                          <a:effectLst/>
                          <a:latin typeface="Open Sans Light" panose="020B0606030504020204" pitchFamily="34" charset="0"/>
                        </a:rPr>
                        <a:t>$8,015</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$7,573</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3.6x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2.3x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10.7x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9.3x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10.4x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7.6x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100.7x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54.8x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51.6x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40.6x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2747110370"/>
                  </a:ext>
                </a:extLst>
              </a:tr>
              <a:tr h="176185">
                <a:tc>
                  <a:txBody>
                    <a:bodyPr/>
                    <a:lstStyle/>
                    <a:p>
                      <a:pPr algn="l" fontAlgn="b"/>
                      <a:r>
                        <a:rPr lang="en-US" sz="1100" b="0" i="0" u="none" strike="noStrike">
                          <a:solidFill>
                            <a:srgbClr val="132E57"/>
                          </a:solidFill>
                          <a:effectLst/>
                          <a:latin typeface="Open Sans Light" panose="020B0606030504020204" pitchFamily="34" charset="0"/>
                        </a:rPr>
                        <a:t>Competitor B</a:t>
                      </a:r>
                    </a:p>
                  </a:txBody>
                  <a:tcPr marL="76903"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B.TO</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$3.59</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dirty="0">
                          <a:solidFill>
                            <a:srgbClr val="132E57"/>
                          </a:solidFill>
                          <a:effectLst/>
                          <a:latin typeface="Open Sans Light" panose="020B0606030504020204" pitchFamily="34" charset="0"/>
                        </a:rPr>
                        <a:t>$2,494</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$3,104</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6.6x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15.2x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13.9x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109.3x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53.8x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64.7x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48.6x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1370147221"/>
                  </a:ext>
                </a:extLst>
              </a:tr>
              <a:tr h="176185">
                <a:tc>
                  <a:txBody>
                    <a:bodyPr/>
                    <a:lstStyle/>
                    <a:p>
                      <a:pPr algn="l" fontAlgn="b"/>
                      <a:r>
                        <a:rPr lang="en-US" sz="1100" b="0" i="0" u="none" strike="noStrike">
                          <a:solidFill>
                            <a:srgbClr val="132E57"/>
                          </a:solidFill>
                          <a:effectLst/>
                          <a:latin typeface="Open Sans Light" panose="020B0606030504020204" pitchFamily="34" charset="0"/>
                        </a:rPr>
                        <a:t>Competitor C</a:t>
                      </a:r>
                    </a:p>
                  </a:txBody>
                  <a:tcPr marL="76903"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C.TO</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$27.22</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$6,116</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$6,722</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11.9x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11.2x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10.8x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11.9x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94.7x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62.2x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43.3x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43.5x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2198950088"/>
                  </a:ext>
                </a:extLst>
              </a:tr>
              <a:tr h="176185">
                <a:tc>
                  <a:txBody>
                    <a:bodyPr/>
                    <a:lstStyle/>
                    <a:p>
                      <a:pPr algn="l" fontAlgn="b"/>
                      <a:r>
                        <a:rPr lang="en-US" sz="1100" b="0" i="0" u="none" strike="noStrike">
                          <a:solidFill>
                            <a:srgbClr val="132E57"/>
                          </a:solidFill>
                          <a:effectLst/>
                          <a:latin typeface="Open Sans Light" panose="020B0606030504020204" pitchFamily="34" charset="0"/>
                        </a:rPr>
                        <a:t>Competitor D</a:t>
                      </a:r>
                    </a:p>
                  </a:txBody>
                  <a:tcPr marL="76903"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D.TO</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$16.78</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$4,278</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$4,606</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14.0x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89.8x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64.2x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65.4x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52.5x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4020081868"/>
                  </a:ext>
                </a:extLst>
              </a:tr>
              <a:tr h="176185">
                <a:tc>
                  <a:txBody>
                    <a:bodyPr/>
                    <a:lstStyle/>
                    <a:p>
                      <a:pPr algn="l" fontAlgn="b"/>
                      <a:r>
                        <a:rPr lang="en-US" sz="1100" b="0" i="0" u="none" strike="noStrike">
                          <a:solidFill>
                            <a:srgbClr val="132E57"/>
                          </a:solidFill>
                          <a:effectLst/>
                          <a:latin typeface="Open Sans Light" panose="020B0606030504020204" pitchFamily="34" charset="0"/>
                        </a:rPr>
                        <a:t>Competitor E</a:t>
                      </a:r>
                    </a:p>
                  </a:txBody>
                  <a:tcPr marL="76903"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E.TO</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$13.99</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$2,533</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$2,952</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2.6x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13.2x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105.1x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67.8x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61.3x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56.0x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2269359633"/>
                  </a:ext>
                </a:extLst>
              </a:tr>
              <a:tr h="176185">
                <a:tc>
                  <a:txBody>
                    <a:bodyPr/>
                    <a:lstStyle/>
                    <a:p>
                      <a:pPr algn="l" fontAlgn="b"/>
                      <a:r>
                        <a:rPr lang="en-US" sz="1100" b="0" i="0" u="none" strike="noStrike">
                          <a:solidFill>
                            <a:srgbClr val="132E57"/>
                          </a:solidFill>
                          <a:effectLst/>
                          <a:latin typeface="Open Sans Light" panose="020B0606030504020204" pitchFamily="34" charset="0"/>
                        </a:rPr>
                        <a:t>Competitor F</a:t>
                      </a:r>
                    </a:p>
                  </a:txBody>
                  <a:tcPr marL="76903"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F.TO</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$26.37</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dirty="0">
                          <a:solidFill>
                            <a:srgbClr val="132E57"/>
                          </a:solidFill>
                          <a:effectLst/>
                          <a:latin typeface="Open Sans Light" panose="020B0606030504020204" pitchFamily="34" charset="0"/>
                        </a:rPr>
                        <a:t>$10,190</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$11,025</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15.2x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7.3x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10.9x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93.7x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70.6x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41.7x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55.0x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3588887375"/>
                  </a:ext>
                </a:extLst>
              </a:tr>
              <a:tr h="176185">
                <a:tc>
                  <a:txBody>
                    <a:bodyPr/>
                    <a:lstStyle/>
                    <a:p>
                      <a:pPr algn="l" fontAlgn="b"/>
                      <a:r>
                        <a:rPr lang="en-US" sz="1100" b="0" i="0" u="none" strike="noStrike">
                          <a:solidFill>
                            <a:srgbClr val="132E57"/>
                          </a:solidFill>
                          <a:effectLst/>
                          <a:latin typeface="Open Sans Light" panose="020B0606030504020204" pitchFamily="34" charset="0"/>
                        </a:rPr>
                        <a:t>Competitor G</a:t>
                      </a:r>
                    </a:p>
                  </a:txBody>
                  <a:tcPr marL="76903"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G.TO</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$22.48</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$2,559</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$2,349</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2.3x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2.6x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13.0x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113.5x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64.7x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62.1x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dirty="0">
                          <a:solidFill>
                            <a:srgbClr val="132E57"/>
                          </a:solidFill>
                          <a:effectLst/>
                          <a:latin typeface="Open Sans Light" panose="020B0606030504020204" pitchFamily="34" charset="0"/>
                        </a:rPr>
                        <a:t>55.9x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3368269831"/>
                  </a:ext>
                </a:extLst>
              </a:tr>
              <a:tr h="176185">
                <a:tc>
                  <a:txBody>
                    <a:bodyPr/>
                    <a:lstStyle/>
                    <a:p>
                      <a:pPr algn="l" fontAlgn="b"/>
                      <a:r>
                        <a:rPr lang="en-US" sz="1100" b="0" i="0" u="none" strike="noStrike">
                          <a:solidFill>
                            <a:srgbClr val="132E57"/>
                          </a:solidFill>
                          <a:effectLst/>
                          <a:latin typeface="Open Sans Light" panose="020B0606030504020204" pitchFamily="34" charset="0"/>
                        </a:rPr>
                        <a:t>Competitor H</a:t>
                      </a:r>
                    </a:p>
                  </a:txBody>
                  <a:tcPr marL="76903"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H.TO</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$17.68</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$7,358</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$7,215</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0.8x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9.6x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90.6x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47.4x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51.7x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57.7x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2813547759"/>
                  </a:ext>
                </a:extLst>
              </a:tr>
              <a:tr h="176185">
                <a:tc>
                  <a:txBody>
                    <a:bodyPr/>
                    <a:lstStyle/>
                    <a:p>
                      <a:pPr algn="l" fontAlgn="b"/>
                      <a:r>
                        <a:rPr lang="en-US" sz="1100" b="0" i="0" u="none" strike="noStrike">
                          <a:solidFill>
                            <a:srgbClr val="132E57"/>
                          </a:solidFill>
                          <a:effectLst/>
                          <a:latin typeface="Open Sans Light" panose="020B0606030504020204" pitchFamily="34" charset="0"/>
                        </a:rPr>
                        <a:t>Competitor I</a:t>
                      </a:r>
                    </a:p>
                  </a:txBody>
                  <a:tcPr marL="76903"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I.TO</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$13.80</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$7,744</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$7,376</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10.5x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dirty="0">
                          <a:solidFill>
                            <a:srgbClr val="132E57"/>
                          </a:solidFill>
                          <a:effectLst/>
                          <a:latin typeface="Open Sans Light" panose="020B0606030504020204" pitchFamily="34" charset="0"/>
                        </a:rPr>
                        <a:t>9.5x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8.5x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99.5x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51.8x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49.7x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39.6x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1518174015"/>
                  </a:ext>
                </a:extLst>
              </a:tr>
              <a:tr h="176185">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78767969"/>
                  </a:ext>
                </a:extLst>
              </a:tr>
              <a:tr h="184972">
                <a:tc>
                  <a:txBody>
                    <a:bodyPr/>
                    <a:lstStyle/>
                    <a:p>
                      <a:pPr algn="l" fontAlgn="b"/>
                      <a:r>
                        <a:rPr lang="en-US" sz="1100" b="1" i="0" u="none" strike="noStrike">
                          <a:solidFill>
                            <a:srgbClr val="132E57"/>
                          </a:solidFill>
                          <a:effectLst/>
                          <a:latin typeface="Open Sans Light" panose="020B0606030504020204" pitchFamily="34" charset="0"/>
                        </a:rPr>
                        <a:t>Company A</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A</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$40.00</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$2,228</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$2,627</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3.9x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3.5x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2.9x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2.7x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10.5x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9.5x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9.0x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8.5x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99.5x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51.8x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49.7x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tc>
                  <a:txBody>
                    <a:bodyPr/>
                    <a:lstStyle/>
                    <a:p>
                      <a:pPr algn="ctr" fontAlgn="b"/>
                      <a:r>
                        <a:rPr lang="en-US" sz="1100" b="1" i="0" u="none" strike="noStrike">
                          <a:solidFill>
                            <a:srgbClr val="132E57"/>
                          </a:solidFill>
                          <a:effectLst/>
                          <a:latin typeface="Open Sans Light" panose="020B0606030504020204" pitchFamily="34" charset="0"/>
                        </a:rPr>
                        <a:t>39.6x</a:t>
                      </a:r>
                    </a:p>
                  </a:txBody>
                  <a:tcPr marL="8545" marR="8545" marT="8545"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ED9423"/>
                    </a:solidFill>
                  </a:tcPr>
                </a:tc>
                <a:extLst>
                  <a:ext uri="{0D108BD9-81ED-4DB2-BD59-A6C34878D82A}">
                    <a16:rowId xmlns:a16="http://schemas.microsoft.com/office/drawing/2014/main" val="1656803788"/>
                  </a:ext>
                </a:extLst>
              </a:tr>
              <a:tr h="176185">
                <a:tc>
                  <a:txBody>
                    <a:bodyPr/>
                    <a:lstStyle/>
                    <a:p>
                      <a:pPr algn="l"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a:solidFill>
                          <a:srgbClr val="132E57"/>
                        </a:solidFill>
                        <a:effectLst/>
                        <a:latin typeface="Open Sans Light" panose="020B0606030504020204" pitchFamily="34" charset="0"/>
                      </a:endParaRPr>
                    </a:p>
                  </a:txBody>
                  <a:tcPr marL="8545" marR="8545" marT="8545" marB="0" anchor="b">
                    <a:lnL>
                      <a:noFill/>
                    </a:lnL>
                    <a:lnR>
                      <a:noFill/>
                    </a:lnR>
                    <a:lnT w="25400" cap="flat" cmpd="dbl"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676262465"/>
                  </a:ext>
                </a:extLst>
              </a:tr>
              <a:tr h="176185">
                <a:tc>
                  <a:txBody>
                    <a:bodyPr/>
                    <a:lstStyle/>
                    <a:p>
                      <a:pPr algn="l" fontAlgn="b"/>
                      <a:r>
                        <a:rPr lang="en-US" sz="1100" b="0" i="0" u="none" strike="noStrike">
                          <a:solidFill>
                            <a:srgbClr val="132E57"/>
                          </a:solidFill>
                          <a:effectLst/>
                          <a:latin typeface="Open Sans Light" panose="020B0606030504020204" pitchFamily="34" charset="0"/>
                        </a:rPr>
                        <a:t>High</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 </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 </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$10,190</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$11,025</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11.9x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15.2x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13.9x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14.0x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113.5x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70.6x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65.4x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57.7x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3554447865"/>
                  </a:ext>
                </a:extLst>
              </a:tr>
              <a:tr h="176185">
                <a:tc>
                  <a:txBody>
                    <a:bodyPr/>
                    <a:lstStyle/>
                    <a:p>
                      <a:pPr algn="l" fontAlgn="b"/>
                      <a:r>
                        <a:rPr lang="en-US" sz="1100" b="0" i="0" u="none" strike="noStrike">
                          <a:solidFill>
                            <a:srgbClr val="132E57"/>
                          </a:solidFill>
                          <a:effectLst/>
                          <a:latin typeface="Open Sans Light" panose="020B0606030504020204" pitchFamily="34" charset="0"/>
                        </a:rPr>
                        <a:t>Median</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 </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 </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$5,197</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$5,664</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3.2x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8.5x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8.1x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99.5x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58.5x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51.7x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50.5x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1972536518"/>
                  </a:ext>
                </a:extLst>
              </a:tr>
              <a:tr h="176185">
                <a:tc>
                  <a:txBody>
                    <a:bodyPr/>
                    <a:lstStyle/>
                    <a:p>
                      <a:pPr algn="l" fontAlgn="b"/>
                      <a:r>
                        <a:rPr lang="en-US" sz="1100" b="0" i="0" u="none" strike="noStrike">
                          <a:solidFill>
                            <a:srgbClr val="132E57"/>
                          </a:solidFill>
                          <a:effectLst/>
                          <a:latin typeface="Open Sans Light" panose="020B0606030504020204" pitchFamily="34" charset="0"/>
                        </a:rPr>
                        <a:t>Mean</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 </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 </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$5,352</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$5,555</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4.3x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3.1x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10.4x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8.7x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99.6x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58.9x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54.1x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48.9x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3954493077"/>
                  </a:ext>
                </a:extLst>
              </a:tr>
              <a:tr h="176185">
                <a:tc>
                  <a:txBody>
                    <a:bodyPr/>
                    <a:lstStyle/>
                    <a:p>
                      <a:pPr algn="l" fontAlgn="b"/>
                      <a:r>
                        <a:rPr lang="en-US" sz="1100" b="0" i="0" u="none" strike="noStrike">
                          <a:solidFill>
                            <a:srgbClr val="132E57"/>
                          </a:solidFill>
                          <a:effectLst/>
                          <a:latin typeface="Open Sans Light" panose="020B0606030504020204" pitchFamily="34" charset="0"/>
                        </a:rPr>
                        <a:t>Low</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 </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 </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$2,228</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$2,349</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2.0x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1.8x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0.8x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6.8x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5.0x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5.5x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89.8x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47.4x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a:solidFill>
                            <a:srgbClr val="132E57"/>
                          </a:solidFill>
                          <a:effectLst/>
                          <a:latin typeface="Open Sans Light" panose="020B0606030504020204" pitchFamily="34" charset="0"/>
                        </a:rPr>
                        <a:t>41.7x</a:t>
                      </a:r>
                    </a:p>
                  </a:txBody>
                  <a:tcPr marL="8545" marR="8545" marT="8545" marB="0" anchor="b">
                    <a:lnL>
                      <a:noFill/>
                    </a:lnL>
                    <a:lnR>
                      <a:noFill/>
                    </a:lnR>
                    <a:lnT>
                      <a:noFill/>
                    </a:lnT>
                    <a:lnB>
                      <a:noFill/>
                    </a:lnB>
                    <a:solidFill>
                      <a:srgbClr val="F2F2F2"/>
                    </a:solidFill>
                  </a:tcPr>
                </a:tc>
                <a:tc>
                  <a:txBody>
                    <a:bodyPr/>
                    <a:lstStyle/>
                    <a:p>
                      <a:pPr algn="ctr" fontAlgn="b"/>
                      <a:r>
                        <a:rPr lang="en-US" sz="1100" b="0" i="0" u="none" strike="noStrike" dirty="0">
                          <a:solidFill>
                            <a:srgbClr val="132E57"/>
                          </a:solidFill>
                          <a:effectLst/>
                          <a:latin typeface="Open Sans Light" panose="020B0606030504020204" pitchFamily="34" charset="0"/>
                        </a:rPr>
                        <a:t>39.6x</a:t>
                      </a:r>
                    </a:p>
                  </a:txBody>
                  <a:tcPr marL="8545" marR="8545" marT="8545" marB="0" anchor="b">
                    <a:lnL>
                      <a:noFill/>
                    </a:lnL>
                    <a:lnR>
                      <a:noFill/>
                    </a:lnR>
                    <a:lnT>
                      <a:noFill/>
                    </a:lnT>
                    <a:lnB>
                      <a:noFill/>
                    </a:lnB>
                    <a:solidFill>
                      <a:srgbClr val="F2F2F2"/>
                    </a:solidFill>
                  </a:tcPr>
                </a:tc>
                <a:extLst>
                  <a:ext uri="{0D108BD9-81ED-4DB2-BD59-A6C34878D82A}">
                    <a16:rowId xmlns:a16="http://schemas.microsoft.com/office/drawing/2014/main" val="209821644"/>
                  </a:ext>
                </a:extLst>
              </a:tr>
            </a:tbl>
          </a:graphicData>
        </a:graphic>
      </p:graphicFrame>
      <p:cxnSp>
        <p:nvCxnSpPr>
          <p:cNvPr id="6" name="Straight Connector 5">
            <a:extLst>
              <a:ext uri="{FF2B5EF4-FFF2-40B4-BE49-F238E27FC236}">
                <a16:creationId xmlns:a16="http://schemas.microsoft.com/office/drawing/2014/main" id="{63649A63-9474-4F36-B48A-827CE4691503}"/>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D9D0D504-1569-4FF0-BDEF-4A83E93FEC5E}"/>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8" name="TextBox 7">
            <a:extLst>
              <a:ext uri="{FF2B5EF4-FFF2-40B4-BE49-F238E27FC236}">
                <a16:creationId xmlns:a16="http://schemas.microsoft.com/office/drawing/2014/main" id="{906864C9-F1CD-4249-9079-DAD32760173F}"/>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9" name="Oval 8">
            <a:extLst>
              <a:ext uri="{FF2B5EF4-FFF2-40B4-BE49-F238E27FC236}">
                <a16:creationId xmlns:a16="http://schemas.microsoft.com/office/drawing/2014/main" id="{82529124-6366-4DBD-8EEC-393C2B9D10E6}"/>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0" name="TextBox 9">
            <a:extLst>
              <a:ext uri="{FF2B5EF4-FFF2-40B4-BE49-F238E27FC236}">
                <a16:creationId xmlns:a16="http://schemas.microsoft.com/office/drawing/2014/main" id="{D3F2B7BB-493D-4D26-AAF5-6D0B4ABB4AA9}"/>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1" name="Oval 10">
            <a:extLst>
              <a:ext uri="{FF2B5EF4-FFF2-40B4-BE49-F238E27FC236}">
                <a16:creationId xmlns:a16="http://schemas.microsoft.com/office/drawing/2014/main" id="{B0A7CA31-07B0-4D01-ACBB-ED159D6E87B3}"/>
              </a:ext>
            </a:extLst>
          </p:cNvPr>
          <p:cNvSpPr/>
          <p:nvPr/>
        </p:nvSpPr>
        <p:spPr>
          <a:xfrm>
            <a:off x="5970000"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2" name="TextBox 11">
            <a:extLst>
              <a:ext uri="{FF2B5EF4-FFF2-40B4-BE49-F238E27FC236}">
                <a16:creationId xmlns:a16="http://schemas.microsoft.com/office/drawing/2014/main" id="{9E13372E-5326-4B4F-AE8B-16D92B55D7C8}"/>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tx2"/>
                </a:solidFill>
              </a:rPr>
              <a:t>Valuation</a:t>
            </a:r>
          </a:p>
        </p:txBody>
      </p:sp>
      <p:sp>
        <p:nvSpPr>
          <p:cNvPr id="13" name="Oval 12">
            <a:extLst>
              <a:ext uri="{FF2B5EF4-FFF2-40B4-BE49-F238E27FC236}">
                <a16:creationId xmlns:a16="http://schemas.microsoft.com/office/drawing/2014/main" id="{3A5DA4A0-EE9A-4AD9-BB9E-1B5D9C160BFA}"/>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4" name="TextBox 13">
            <a:extLst>
              <a:ext uri="{FF2B5EF4-FFF2-40B4-BE49-F238E27FC236}">
                <a16:creationId xmlns:a16="http://schemas.microsoft.com/office/drawing/2014/main" id="{C9C8EE39-3E1A-4209-BCA9-014E7A4DB510}"/>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15" name="Oval 14">
            <a:extLst>
              <a:ext uri="{FF2B5EF4-FFF2-40B4-BE49-F238E27FC236}">
                <a16:creationId xmlns:a16="http://schemas.microsoft.com/office/drawing/2014/main" id="{64946E27-1EB6-4F01-BA85-DC2EED91745D}"/>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16" name="TextBox 15">
            <a:extLst>
              <a:ext uri="{FF2B5EF4-FFF2-40B4-BE49-F238E27FC236}">
                <a16:creationId xmlns:a16="http://schemas.microsoft.com/office/drawing/2014/main" id="{E9C100ED-7342-430C-AF28-3E7C448BB764}"/>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spTree>
    <p:extLst>
      <p:ext uri="{BB962C8B-B14F-4D97-AF65-F5344CB8AC3E}">
        <p14:creationId xmlns:p14="http://schemas.microsoft.com/office/powerpoint/2010/main" val="9444245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580E7-F58C-48D4-8242-93D940950869}"/>
              </a:ext>
            </a:extLst>
          </p:cNvPr>
          <p:cNvSpPr>
            <a:spLocks noGrp="1"/>
          </p:cNvSpPr>
          <p:nvPr>
            <p:ph type="title"/>
          </p:nvPr>
        </p:nvSpPr>
        <p:spPr/>
        <p:txBody>
          <a:bodyPr/>
          <a:lstStyle/>
          <a:p>
            <a:r>
              <a:rPr lang="en-CA" dirty="0"/>
              <a:t>Precedents Analysis</a:t>
            </a:r>
          </a:p>
        </p:txBody>
      </p:sp>
      <p:sp>
        <p:nvSpPr>
          <p:cNvPr id="3" name="Rectangle 1">
            <a:extLst>
              <a:ext uri="{FF2B5EF4-FFF2-40B4-BE49-F238E27FC236}">
                <a16:creationId xmlns:a16="http://schemas.microsoft.com/office/drawing/2014/main" id="{0462C966-FED1-4AB4-915F-95B7A815741E}"/>
              </a:ext>
            </a:extLst>
          </p:cNvPr>
          <p:cNvSpPr>
            <a:spLocks noChangeArrowheads="1"/>
          </p:cNvSpPr>
          <p:nvPr/>
        </p:nvSpPr>
        <p:spPr bwMode="auto">
          <a:xfrm>
            <a:off x="370800" y="1477650"/>
            <a:ext cx="11451600" cy="7848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238105" lvl="1" indent="-171438" fontAlgn="base">
              <a:spcBef>
                <a:spcPct val="0"/>
              </a:spcBef>
              <a:spcAft>
                <a:spcPts val="300"/>
              </a:spcAft>
              <a:buClr>
                <a:srgbClr val="132E57"/>
              </a:buClr>
              <a:buSzPct val="150000"/>
              <a:buFont typeface="Arial" panose="020B0604020202020204" pitchFamily="34" charset="0"/>
              <a:buChar char="•"/>
              <a:defRPr/>
            </a:pPr>
            <a:r>
              <a:rPr lang="en-US" sz="1000" dirty="0">
                <a:solidFill>
                  <a:srgbClr val="000000"/>
                </a:solidFill>
                <a:latin typeface="+mj-lt"/>
                <a:ea typeface="MS PGothic"/>
                <a:cs typeface="Arial"/>
              </a:rPr>
              <a:t>(Which transactions did you select to value Company A? Why? What similarities exist between the target and Company A?)</a:t>
            </a:r>
          </a:p>
          <a:p>
            <a:pPr marL="695271" lvl="2" indent="-171438" fontAlgn="base">
              <a:spcBef>
                <a:spcPct val="0"/>
              </a:spcBef>
              <a:spcAft>
                <a:spcPts val="300"/>
              </a:spcAft>
              <a:buClr>
                <a:srgbClr val="132E57"/>
              </a:buClr>
              <a:buSzPct val="150000"/>
              <a:buFont typeface="Arial" panose="020B0604020202020204" pitchFamily="34" charset="0"/>
              <a:buChar char="•"/>
              <a:defRPr/>
            </a:pPr>
            <a:r>
              <a:rPr lang="en-US" sz="1000" dirty="0">
                <a:solidFill>
                  <a:srgbClr val="000000"/>
                </a:solidFill>
                <a:latin typeface="+mj-lt"/>
                <a:ea typeface="MS PGothic"/>
                <a:cs typeface="Arial"/>
              </a:rPr>
              <a:t>(In what ways would Company A command a higher TV if they were put in the position of a target? What competitive advantages does Company A have over past transaction targets?)</a:t>
            </a:r>
          </a:p>
          <a:p>
            <a:pPr marL="695271" lvl="2" indent="-171438" fontAlgn="base">
              <a:spcBef>
                <a:spcPct val="0"/>
              </a:spcBef>
              <a:spcAft>
                <a:spcPts val="300"/>
              </a:spcAft>
              <a:buClr>
                <a:srgbClr val="132E57"/>
              </a:buClr>
              <a:buSzPct val="150000"/>
              <a:buFont typeface="Arial" panose="020B0604020202020204" pitchFamily="34" charset="0"/>
              <a:buChar char="•"/>
              <a:defRPr/>
            </a:pPr>
            <a:r>
              <a:rPr lang="en-US" sz="1000" dirty="0">
                <a:solidFill>
                  <a:srgbClr val="000000"/>
                </a:solidFill>
                <a:latin typeface="+mj-lt"/>
                <a:ea typeface="MS PGothic"/>
                <a:cs typeface="Arial"/>
              </a:rPr>
              <a:t>(How are the industry verticals classified relative to Company A and its strategy? Is there an identifiable trend over time regarding industry multiples? Are they contracting or expanding? Why? What’s the secular driver within the industry?) </a:t>
            </a:r>
          </a:p>
        </p:txBody>
      </p:sp>
      <p:sp>
        <p:nvSpPr>
          <p:cNvPr id="18" name="TextBox 17">
            <a:extLst>
              <a:ext uri="{FF2B5EF4-FFF2-40B4-BE49-F238E27FC236}">
                <a16:creationId xmlns:a16="http://schemas.microsoft.com/office/drawing/2014/main" id="{E89C88F6-C339-45A7-AC68-6167509CCB83}"/>
              </a:ext>
            </a:extLst>
          </p:cNvPr>
          <p:cNvSpPr txBox="1"/>
          <p:nvPr/>
        </p:nvSpPr>
        <p:spPr>
          <a:xfrm>
            <a:off x="370800" y="1198807"/>
            <a:ext cx="11451600" cy="261610"/>
          </a:xfrm>
          <a:prstGeom prst="rect">
            <a:avLst/>
          </a:prstGeom>
          <a:solidFill>
            <a:srgbClr val="132E57"/>
          </a:solidFill>
        </p:spPr>
        <p:txBody>
          <a:bodyPr wrap="square" rtlCol="0">
            <a:spAutoFit/>
          </a:bodyPr>
          <a:lstStyle/>
          <a:p>
            <a:r>
              <a:rPr lang="en-US" sz="1100" b="1" dirty="0">
                <a:solidFill>
                  <a:schemeClr val="bg1"/>
                </a:solidFill>
              </a:rPr>
              <a:t>Precedent Transaction Rationale</a:t>
            </a:r>
            <a:endParaRPr lang="en-CA" sz="1100" b="1" dirty="0">
              <a:solidFill>
                <a:schemeClr val="bg1"/>
              </a:solidFill>
            </a:endParaRPr>
          </a:p>
        </p:txBody>
      </p:sp>
      <p:cxnSp>
        <p:nvCxnSpPr>
          <p:cNvPr id="6" name="Straight Connector 5">
            <a:extLst>
              <a:ext uri="{FF2B5EF4-FFF2-40B4-BE49-F238E27FC236}">
                <a16:creationId xmlns:a16="http://schemas.microsoft.com/office/drawing/2014/main" id="{057D2F50-7917-4E0A-9788-D72A90C32B57}"/>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06FC215D-3052-4FF0-8ADD-2BA077BA708A}"/>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8" name="TextBox 7">
            <a:extLst>
              <a:ext uri="{FF2B5EF4-FFF2-40B4-BE49-F238E27FC236}">
                <a16:creationId xmlns:a16="http://schemas.microsoft.com/office/drawing/2014/main" id="{2EBCAAD0-0B4C-427C-992C-8FCB6829A46E}"/>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9" name="Oval 8">
            <a:extLst>
              <a:ext uri="{FF2B5EF4-FFF2-40B4-BE49-F238E27FC236}">
                <a16:creationId xmlns:a16="http://schemas.microsoft.com/office/drawing/2014/main" id="{70CA114F-EE89-4CAB-BF0E-93293D7D244C}"/>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0" name="TextBox 9">
            <a:extLst>
              <a:ext uri="{FF2B5EF4-FFF2-40B4-BE49-F238E27FC236}">
                <a16:creationId xmlns:a16="http://schemas.microsoft.com/office/drawing/2014/main" id="{2D005868-FBE2-4901-8C61-1A2049DE4897}"/>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1" name="Oval 10">
            <a:extLst>
              <a:ext uri="{FF2B5EF4-FFF2-40B4-BE49-F238E27FC236}">
                <a16:creationId xmlns:a16="http://schemas.microsoft.com/office/drawing/2014/main" id="{8FF161A3-7C71-43D0-B5B6-BFF62E3A4F67}"/>
              </a:ext>
            </a:extLst>
          </p:cNvPr>
          <p:cNvSpPr/>
          <p:nvPr/>
        </p:nvSpPr>
        <p:spPr>
          <a:xfrm>
            <a:off x="5970000"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2" name="TextBox 11">
            <a:extLst>
              <a:ext uri="{FF2B5EF4-FFF2-40B4-BE49-F238E27FC236}">
                <a16:creationId xmlns:a16="http://schemas.microsoft.com/office/drawing/2014/main" id="{5E484381-4CA5-44C3-B42B-03357A807E73}"/>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tx2"/>
                </a:solidFill>
              </a:rPr>
              <a:t>Valuation</a:t>
            </a:r>
          </a:p>
        </p:txBody>
      </p:sp>
      <p:sp>
        <p:nvSpPr>
          <p:cNvPr id="13" name="Oval 12">
            <a:extLst>
              <a:ext uri="{FF2B5EF4-FFF2-40B4-BE49-F238E27FC236}">
                <a16:creationId xmlns:a16="http://schemas.microsoft.com/office/drawing/2014/main" id="{83F0A46B-DB34-4E4E-AAAD-6E1B51F01EEE}"/>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4" name="TextBox 13">
            <a:extLst>
              <a:ext uri="{FF2B5EF4-FFF2-40B4-BE49-F238E27FC236}">
                <a16:creationId xmlns:a16="http://schemas.microsoft.com/office/drawing/2014/main" id="{CD94F00F-531E-45D8-AC0C-379007DA9000}"/>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15" name="Oval 14">
            <a:extLst>
              <a:ext uri="{FF2B5EF4-FFF2-40B4-BE49-F238E27FC236}">
                <a16:creationId xmlns:a16="http://schemas.microsoft.com/office/drawing/2014/main" id="{074E9D19-3C07-4B05-9371-DBC4CA6FE8BB}"/>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16" name="TextBox 15">
            <a:extLst>
              <a:ext uri="{FF2B5EF4-FFF2-40B4-BE49-F238E27FC236}">
                <a16:creationId xmlns:a16="http://schemas.microsoft.com/office/drawing/2014/main" id="{B74CB5A5-4410-4E5B-8D0E-07C3F06A1F02}"/>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pic>
        <p:nvPicPr>
          <p:cNvPr id="4" name="Picture 3">
            <a:extLst>
              <a:ext uri="{FF2B5EF4-FFF2-40B4-BE49-F238E27FC236}">
                <a16:creationId xmlns:a16="http://schemas.microsoft.com/office/drawing/2014/main" id="{76F74662-88BD-437F-9273-E0D9F7492500}"/>
              </a:ext>
            </a:extLst>
          </p:cNvPr>
          <p:cNvPicPr>
            <a:picLocks noChangeAspect="1"/>
          </p:cNvPicPr>
          <p:nvPr/>
        </p:nvPicPr>
        <p:blipFill>
          <a:blip r:embed="rId2"/>
          <a:stretch>
            <a:fillRect/>
          </a:stretch>
        </p:blipFill>
        <p:spPr>
          <a:xfrm>
            <a:off x="371475" y="2349500"/>
            <a:ext cx="11449050" cy="3332445"/>
          </a:xfrm>
          <a:prstGeom prst="rect">
            <a:avLst/>
          </a:prstGeom>
        </p:spPr>
      </p:pic>
    </p:spTree>
    <p:extLst>
      <p:ext uri="{BB962C8B-B14F-4D97-AF65-F5344CB8AC3E}">
        <p14:creationId xmlns:p14="http://schemas.microsoft.com/office/powerpoint/2010/main" val="4642281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a:extLst>
              <a:ext uri="{FF2B5EF4-FFF2-40B4-BE49-F238E27FC236}">
                <a16:creationId xmlns:a16="http://schemas.microsoft.com/office/drawing/2014/main" id="{060A4FB7-0ABD-E14C-9B36-F3E65C4DBCAB}"/>
              </a:ext>
            </a:extLst>
          </p:cNvPr>
          <p:cNvCxnSpPr/>
          <p:nvPr/>
        </p:nvCxnSpPr>
        <p:spPr>
          <a:xfrm>
            <a:off x="0" y="916488"/>
            <a:ext cx="1447800" cy="0"/>
          </a:xfrm>
          <a:prstGeom prst="line">
            <a:avLst/>
          </a:prstGeom>
          <a:ln w="19050">
            <a:solidFill>
              <a:srgbClr val="FA621C"/>
            </a:solidFill>
          </a:ln>
        </p:spPr>
        <p:style>
          <a:lnRef idx="1">
            <a:schemeClr val="accent1"/>
          </a:lnRef>
          <a:fillRef idx="0">
            <a:schemeClr val="accent1"/>
          </a:fillRef>
          <a:effectRef idx="0">
            <a:schemeClr val="accent1"/>
          </a:effectRef>
          <a:fontRef idx="minor">
            <a:schemeClr val="tx1"/>
          </a:fontRef>
        </p:style>
      </p:cxnSp>
      <p:sp>
        <p:nvSpPr>
          <p:cNvPr id="15" name="Title 14">
            <a:extLst>
              <a:ext uri="{FF2B5EF4-FFF2-40B4-BE49-F238E27FC236}">
                <a16:creationId xmlns:a16="http://schemas.microsoft.com/office/drawing/2014/main" id="{0F8612EB-2C91-7445-A540-94EA20A69AAE}"/>
              </a:ext>
            </a:extLst>
          </p:cNvPr>
          <p:cNvSpPr>
            <a:spLocks noGrp="1"/>
          </p:cNvSpPr>
          <p:nvPr>
            <p:ph type="title"/>
          </p:nvPr>
        </p:nvSpPr>
        <p:spPr/>
        <p:txBody>
          <a:bodyPr>
            <a:normAutofit/>
          </a:bodyPr>
          <a:lstStyle/>
          <a:p>
            <a:r>
              <a:rPr lang="en-US" dirty="0">
                <a:solidFill>
                  <a:srgbClr val="132E57"/>
                </a:solidFill>
              </a:rPr>
              <a:t>Table of Contents</a:t>
            </a:r>
          </a:p>
        </p:txBody>
      </p:sp>
      <p:graphicFrame>
        <p:nvGraphicFramePr>
          <p:cNvPr id="2" name="Table 1">
            <a:extLst>
              <a:ext uri="{FF2B5EF4-FFF2-40B4-BE49-F238E27FC236}">
                <a16:creationId xmlns:a16="http://schemas.microsoft.com/office/drawing/2014/main" id="{19572D81-7E2B-4582-AF2D-8BB72AA6B09C}"/>
              </a:ext>
            </a:extLst>
          </p:cNvPr>
          <p:cNvGraphicFramePr>
            <a:graphicFrameLocks noGrp="1"/>
          </p:cNvGraphicFramePr>
          <p:nvPr>
            <p:extLst>
              <p:ext uri="{D42A27DB-BD31-4B8C-83A1-F6EECF244321}">
                <p14:modId xmlns:p14="http://schemas.microsoft.com/office/powerpoint/2010/main" val="3703618928"/>
              </p:ext>
            </p:extLst>
          </p:nvPr>
        </p:nvGraphicFramePr>
        <p:xfrm>
          <a:off x="2046000" y="1339553"/>
          <a:ext cx="8100000" cy="4608000"/>
        </p:xfrm>
        <a:graphic>
          <a:graphicData uri="http://schemas.openxmlformats.org/drawingml/2006/table">
            <a:tbl>
              <a:tblPr firstRow="1" bandRow="1">
                <a:tableStyleId>{2D5ABB26-0587-4C30-8999-92F81FD0307C}</a:tableStyleId>
              </a:tblPr>
              <a:tblGrid>
                <a:gridCol w="360000">
                  <a:extLst>
                    <a:ext uri="{9D8B030D-6E8A-4147-A177-3AD203B41FA5}">
                      <a16:colId xmlns:a16="http://schemas.microsoft.com/office/drawing/2014/main" val="910759630"/>
                    </a:ext>
                  </a:extLst>
                </a:gridCol>
                <a:gridCol w="2880000">
                  <a:extLst>
                    <a:ext uri="{9D8B030D-6E8A-4147-A177-3AD203B41FA5}">
                      <a16:colId xmlns:a16="http://schemas.microsoft.com/office/drawing/2014/main" val="2453107909"/>
                    </a:ext>
                  </a:extLst>
                </a:gridCol>
                <a:gridCol w="360000">
                  <a:extLst>
                    <a:ext uri="{9D8B030D-6E8A-4147-A177-3AD203B41FA5}">
                      <a16:colId xmlns:a16="http://schemas.microsoft.com/office/drawing/2014/main" val="2030432741"/>
                    </a:ext>
                  </a:extLst>
                </a:gridCol>
                <a:gridCol w="900000">
                  <a:extLst>
                    <a:ext uri="{9D8B030D-6E8A-4147-A177-3AD203B41FA5}">
                      <a16:colId xmlns:a16="http://schemas.microsoft.com/office/drawing/2014/main" val="1515875004"/>
                    </a:ext>
                  </a:extLst>
                </a:gridCol>
                <a:gridCol w="360000">
                  <a:extLst>
                    <a:ext uri="{9D8B030D-6E8A-4147-A177-3AD203B41FA5}">
                      <a16:colId xmlns:a16="http://schemas.microsoft.com/office/drawing/2014/main" val="2807868526"/>
                    </a:ext>
                  </a:extLst>
                </a:gridCol>
                <a:gridCol w="2880000">
                  <a:extLst>
                    <a:ext uri="{9D8B030D-6E8A-4147-A177-3AD203B41FA5}">
                      <a16:colId xmlns:a16="http://schemas.microsoft.com/office/drawing/2014/main" val="1630085988"/>
                    </a:ext>
                  </a:extLst>
                </a:gridCol>
                <a:gridCol w="360000">
                  <a:extLst>
                    <a:ext uri="{9D8B030D-6E8A-4147-A177-3AD203B41FA5}">
                      <a16:colId xmlns:a16="http://schemas.microsoft.com/office/drawing/2014/main" val="1109543629"/>
                    </a:ext>
                  </a:extLst>
                </a:gridCol>
              </a:tblGrid>
              <a:tr h="288000">
                <a:tc gridSpan="2">
                  <a:txBody>
                    <a:bodyPr/>
                    <a:lstStyle/>
                    <a:p>
                      <a:r>
                        <a:rPr lang="en-CA" sz="1100" dirty="0">
                          <a:solidFill>
                            <a:schemeClr val="bg1"/>
                          </a:solidFill>
                        </a:rPr>
                        <a:t>Company Overview</a:t>
                      </a:r>
                    </a:p>
                  </a:txBody>
                  <a:tcPr anchor="ct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CA" sz="1100" dirty="0">
                        <a:solidFill>
                          <a:schemeClr val="bg1"/>
                        </a:solidFill>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r"/>
                      <a:r>
                        <a:rPr lang="en-CA" sz="1100" dirty="0">
                          <a:solidFill>
                            <a:schemeClr val="bg1"/>
                          </a:solidFill>
                        </a:rPr>
                        <a:t>4</a:t>
                      </a:r>
                    </a:p>
                  </a:txBody>
                  <a:tcPr anchor="ctr">
                    <a:lnL w="12700" cap="flat" cmpd="sng" algn="ctr">
                      <a:solidFill>
                        <a:schemeClr val="accent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endParaRPr lang="en-CA"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en-CA" sz="1100" dirty="0">
                          <a:solidFill>
                            <a:schemeClr val="bg1"/>
                          </a:solidFill>
                        </a:rPr>
                        <a:t>Transaction Opportunities</a:t>
                      </a:r>
                    </a:p>
                  </a:txBody>
                  <a:tcPr anchor="ct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CA" sz="1100" dirty="0">
                        <a:solidFill>
                          <a:schemeClr val="bg1"/>
                        </a:solidFill>
                      </a:endParaRPr>
                    </a:p>
                  </a:txBody>
                  <a:tcP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r"/>
                      <a:r>
                        <a:rPr lang="en-CA" sz="1100" dirty="0">
                          <a:solidFill>
                            <a:schemeClr val="bg1"/>
                          </a:solidFill>
                        </a:rPr>
                        <a:t>20</a:t>
                      </a:r>
                    </a:p>
                  </a:txBody>
                  <a:tcPr anchor="ctr">
                    <a:lnL w="12700" cap="flat" cmpd="sng" algn="ctr">
                      <a:solidFill>
                        <a:schemeClr val="accent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3081029133"/>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Company Overview</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Strategic Review and Opportunity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21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10721846"/>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Business Model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Recommendation 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22</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51578610"/>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Operating Forecast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Recommendation 2</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23</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91095363"/>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Shareholder Ownership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8</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Recommendation 3</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24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0862478"/>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Liquidity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9</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4978823"/>
                  </a:ext>
                </a:extLst>
              </a:tr>
              <a:tr h="288000">
                <a:tc gridSpan="2">
                  <a:txBody>
                    <a:bodyPr/>
                    <a:lstStyle/>
                    <a:p>
                      <a:r>
                        <a:rPr lang="en-CA" sz="1100" dirty="0">
                          <a:solidFill>
                            <a:schemeClr val="bg1"/>
                          </a:solidFill>
                        </a:rPr>
                        <a:t>Industry Overview</a:t>
                      </a:r>
                    </a:p>
                  </a:txBody>
                  <a:tcPr anchor="ct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CA" sz="1100" dirty="0">
                        <a:solidFill>
                          <a:schemeClr val="bg1"/>
                        </a:solidFill>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r"/>
                      <a:r>
                        <a:rPr lang="en-CA" sz="1100" dirty="0">
                          <a:solidFill>
                            <a:schemeClr val="bg1"/>
                          </a:solidFill>
                        </a:rPr>
                        <a:t>10</a:t>
                      </a:r>
                    </a:p>
                  </a:txBody>
                  <a:tcPr anchor="ctr">
                    <a:lnL w="12700" cap="flat" cmpd="sng" algn="ctr">
                      <a:solidFill>
                        <a:schemeClr val="accent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endParaRPr lang="en-CA"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en-CA" sz="1100" dirty="0">
                          <a:solidFill>
                            <a:schemeClr val="bg1"/>
                          </a:solidFill>
                        </a:rPr>
                        <a:t>Team Overview</a:t>
                      </a:r>
                    </a:p>
                  </a:txBody>
                  <a:tcPr anchor="ct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CA" sz="1100" dirty="0">
                        <a:solidFill>
                          <a:schemeClr val="bg1"/>
                        </a:solidFill>
                      </a:endParaRPr>
                    </a:p>
                  </a:txBody>
                  <a:tcP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r"/>
                      <a:r>
                        <a:rPr lang="en-CA" sz="1100" dirty="0">
                          <a:solidFill>
                            <a:schemeClr val="bg1"/>
                          </a:solidFill>
                        </a:rPr>
                        <a:t>25</a:t>
                      </a:r>
                    </a:p>
                  </a:txBody>
                  <a:tcPr anchor="ctr">
                    <a:lnL w="12700" cap="flat" cmpd="sng" algn="ctr">
                      <a:solidFill>
                        <a:schemeClr val="accent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51609142"/>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Competitive Environment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11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Investment Banking Team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26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21398340"/>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Key Industry Trends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12</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Deal Tombstones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27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20311589"/>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Corporate Finance Activity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13</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78617238"/>
                  </a:ext>
                </a:extLst>
              </a:tr>
              <a:tr h="288000">
                <a:tc gridSpan="2">
                  <a:txBody>
                    <a:bodyPr/>
                    <a:lstStyle/>
                    <a:p>
                      <a:r>
                        <a:rPr lang="en-CA" sz="1100" dirty="0">
                          <a:solidFill>
                            <a:schemeClr val="bg1"/>
                          </a:solidFill>
                        </a:rPr>
                        <a:t>Valuation</a:t>
                      </a:r>
                    </a:p>
                  </a:txBody>
                  <a:tcPr anchor="ct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CA" sz="1100" dirty="0">
                        <a:solidFill>
                          <a:schemeClr val="bg1"/>
                        </a:solidFill>
                      </a:endParaRPr>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r"/>
                      <a:r>
                        <a:rPr lang="en-CA" sz="1100" dirty="0">
                          <a:solidFill>
                            <a:schemeClr val="bg1"/>
                          </a:solidFill>
                        </a:rPr>
                        <a:t>14</a:t>
                      </a:r>
                    </a:p>
                  </a:txBody>
                  <a:tcPr anchor="ctr">
                    <a:lnL w="12700" cap="flat" cmpd="sng" algn="ctr">
                      <a:solidFill>
                        <a:schemeClr val="accent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endParaRPr lang="en-CA" sz="1100" dirty="0">
                        <a:solidFill>
                          <a:schemeClr val="bg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en-CA" sz="1100" dirty="0">
                          <a:solidFill>
                            <a:schemeClr val="bg1"/>
                          </a:solidFill>
                        </a:rPr>
                        <a:t>Appendices </a:t>
                      </a:r>
                    </a:p>
                  </a:txBody>
                  <a:tcPr anchor="ct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CA" sz="1100" dirty="0">
                        <a:solidFill>
                          <a:schemeClr val="bg1"/>
                        </a:solidFill>
                      </a:endParaRPr>
                    </a:p>
                  </a:txBody>
                  <a:tcPr>
                    <a:lnL w="12700" cap="flat" cmpd="sng" algn="ctr">
                      <a:no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r"/>
                      <a:r>
                        <a:rPr lang="en-CA" sz="1100" dirty="0">
                          <a:solidFill>
                            <a:schemeClr val="bg1"/>
                          </a:solidFill>
                        </a:rPr>
                        <a:t>28</a:t>
                      </a:r>
                    </a:p>
                  </a:txBody>
                  <a:tcPr anchor="ctr">
                    <a:lnL w="12700" cap="flat" cmpd="sng" algn="ctr">
                      <a:solidFill>
                        <a:schemeClr val="accent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2621875668"/>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Historical Share Price Performance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15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38923571"/>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Valuation Overview</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16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90028355"/>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Valuation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17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5111436"/>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Comparables Overview</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18</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01373782"/>
                  </a:ext>
                </a:extLst>
              </a:tr>
              <a:tr h="288000">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100" dirty="0"/>
                        <a:t>Precedents Overview</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CA" sz="1100" dirty="0"/>
                        <a:t>19</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CA" sz="11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46408024"/>
                  </a:ext>
                </a:extLst>
              </a:tr>
            </a:tbl>
          </a:graphicData>
        </a:graphic>
      </p:graphicFrame>
    </p:spTree>
    <p:extLst>
      <p:ext uri="{BB962C8B-B14F-4D97-AF65-F5344CB8AC3E}">
        <p14:creationId xmlns:p14="http://schemas.microsoft.com/office/powerpoint/2010/main" val="3199547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Transaction Opportunities</a:t>
            </a:r>
          </a:p>
        </p:txBody>
      </p:sp>
    </p:spTree>
    <p:extLst>
      <p:ext uri="{BB962C8B-B14F-4D97-AF65-F5344CB8AC3E}">
        <p14:creationId xmlns:p14="http://schemas.microsoft.com/office/powerpoint/2010/main" val="28807189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6414E-D3E2-41B6-91AB-09D53C50D191}"/>
              </a:ext>
            </a:extLst>
          </p:cNvPr>
          <p:cNvSpPr>
            <a:spLocks noGrp="1"/>
          </p:cNvSpPr>
          <p:nvPr>
            <p:ph type="title"/>
          </p:nvPr>
        </p:nvSpPr>
        <p:spPr/>
        <p:txBody>
          <a:bodyPr/>
          <a:lstStyle/>
          <a:p>
            <a:r>
              <a:rPr lang="en-CA" dirty="0"/>
              <a:t>Strategic Review and Opportunities</a:t>
            </a:r>
          </a:p>
        </p:txBody>
      </p:sp>
      <p:sp>
        <p:nvSpPr>
          <p:cNvPr id="9" name="Rectangle 8">
            <a:extLst>
              <a:ext uri="{FF2B5EF4-FFF2-40B4-BE49-F238E27FC236}">
                <a16:creationId xmlns:a16="http://schemas.microsoft.com/office/drawing/2014/main" id="{E3AEC676-FD8F-4E70-9310-997FFB6C7DE1}"/>
              </a:ext>
            </a:extLst>
          </p:cNvPr>
          <p:cNvSpPr/>
          <p:nvPr/>
        </p:nvSpPr>
        <p:spPr bwMode="auto">
          <a:xfrm>
            <a:off x="7801799" y="1609457"/>
            <a:ext cx="4017007" cy="4330923"/>
          </a:xfrm>
          <a:prstGeom prst="rect">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228578" indent="-228578" defTabSz="457155" eaLnBrk="0" fontAlgn="base" hangingPunct="0">
              <a:spcBef>
                <a:spcPct val="0"/>
              </a:spcBef>
              <a:spcAft>
                <a:spcPts val="300"/>
              </a:spcAft>
              <a:buClr>
                <a:srgbClr val="000000">
                  <a:lumMod val="65000"/>
                  <a:lumOff val="35000"/>
                </a:srgbClr>
              </a:buClr>
              <a:buSzPct val="100000"/>
              <a:defRPr/>
            </a:pPr>
            <a:r>
              <a:rPr lang="en-US" sz="1000" b="1" dirty="0">
                <a:solidFill>
                  <a:srgbClr val="000000"/>
                </a:solidFill>
                <a:latin typeface="+mj-lt"/>
                <a:ea typeface="MS PGothic"/>
                <a:cs typeface="Arial"/>
              </a:rPr>
              <a:t>VALUATION OVERVIEW</a:t>
            </a:r>
          </a:p>
          <a:p>
            <a:pPr marL="228578" indent="-228578" defTabSz="457155" eaLnBrk="0" fontAlgn="base" hangingPunct="0">
              <a:spcBef>
                <a:spcPts val="300"/>
              </a:spcBef>
              <a:spcAft>
                <a:spcPts val="300"/>
              </a:spcAft>
              <a:buClr>
                <a:srgbClr val="000000">
                  <a:lumMod val="65000"/>
                  <a:lumOff val="35000"/>
                </a:srgbClr>
              </a:buClr>
              <a:buSzPct val="100000"/>
              <a:defRPr/>
            </a:pPr>
            <a:r>
              <a:rPr lang="en-US" sz="1000" b="1" dirty="0">
                <a:solidFill>
                  <a:srgbClr val="000000"/>
                </a:solidFill>
                <a:latin typeface="+mj-lt"/>
                <a:ea typeface="MS PGothic"/>
                <a:cs typeface="Arial"/>
              </a:rPr>
              <a:t>Industry Vertical A: </a:t>
            </a:r>
          </a:p>
          <a:p>
            <a:pPr marL="228578" indent="-228578" defTabSz="457155" eaLnBrk="0" fontAlgn="base" hangingPunct="0">
              <a:spcBef>
                <a:spcPct val="0"/>
              </a:spcBef>
              <a:spcAft>
                <a:spcPts val="200"/>
              </a:spcAft>
              <a:buClr>
                <a:srgbClr val="000000">
                  <a:lumMod val="65000"/>
                  <a:lumOff val="35000"/>
                </a:srgbClr>
              </a:buClr>
              <a:buSzPct val="100000"/>
              <a:buFont typeface="Arial" panose="020B0604020202020204" pitchFamily="34" charset="0"/>
              <a:buChar char="•"/>
              <a:defRPr/>
            </a:pPr>
            <a:r>
              <a:rPr lang="en-US" sz="1000" b="1" dirty="0">
                <a:solidFill>
                  <a:srgbClr val="000000"/>
                </a:solidFill>
                <a:latin typeface="+mj-lt"/>
                <a:ea typeface="MS PGothic"/>
                <a:cs typeface="Arial"/>
              </a:rPr>
              <a:t>EV/EBITDA:</a:t>
            </a:r>
            <a:r>
              <a:rPr lang="en-US" sz="1000" dirty="0">
                <a:solidFill>
                  <a:srgbClr val="000000"/>
                </a:solidFill>
                <a:latin typeface="+mj-lt"/>
                <a:ea typeface="MS PGothic"/>
                <a:cs typeface="Arial"/>
              </a:rPr>
              <a:t> 0.0x – 0.0x</a:t>
            </a:r>
          </a:p>
          <a:p>
            <a:pPr marL="228578" indent="-228578" defTabSz="457155" eaLnBrk="0" fontAlgn="base" hangingPunct="0">
              <a:spcBef>
                <a:spcPct val="0"/>
              </a:spcBef>
              <a:spcAft>
                <a:spcPts val="200"/>
              </a:spcAft>
              <a:buClr>
                <a:srgbClr val="000000">
                  <a:lumMod val="65000"/>
                  <a:lumOff val="35000"/>
                </a:srgbClr>
              </a:buClr>
              <a:buSzPct val="100000"/>
              <a:buFont typeface="Arial" panose="020B0604020202020204" pitchFamily="34" charset="0"/>
              <a:buChar char="•"/>
              <a:defRPr/>
            </a:pPr>
            <a:r>
              <a:rPr lang="en-US" sz="1000" b="1" dirty="0">
                <a:solidFill>
                  <a:srgbClr val="000000"/>
                </a:solidFill>
                <a:latin typeface="+mj-lt"/>
                <a:ea typeface="MS PGothic"/>
                <a:cs typeface="Arial"/>
              </a:rPr>
              <a:t>EV/Revenue: </a:t>
            </a:r>
            <a:r>
              <a:rPr lang="en-US" sz="1000" dirty="0">
                <a:solidFill>
                  <a:srgbClr val="000000"/>
                </a:solidFill>
                <a:ea typeface="MS PGothic"/>
                <a:cs typeface="Arial"/>
              </a:rPr>
              <a:t>0.0x – 0.0x</a:t>
            </a:r>
            <a:endParaRPr lang="en-US" sz="1000" dirty="0">
              <a:solidFill>
                <a:srgbClr val="000000"/>
              </a:solidFill>
              <a:latin typeface="+mj-lt"/>
              <a:ea typeface="MS PGothic"/>
              <a:cs typeface="Arial"/>
            </a:endParaRPr>
          </a:p>
          <a:p>
            <a:pPr marL="228578" indent="-228578" defTabSz="457155" eaLnBrk="0" fontAlgn="base" hangingPunct="0">
              <a:spcBef>
                <a:spcPct val="0"/>
              </a:spcBef>
              <a:spcAft>
                <a:spcPts val="200"/>
              </a:spcAft>
              <a:buClr>
                <a:srgbClr val="000000">
                  <a:lumMod val="65000"/>
                  <a:lumOff val="35000"/>
                </a:srgbClr>
              </a:buClr>
              <a:buSzPct val="100000"/>
              <a:buFont typeface="Arial" panose="020B0604020202020204" pitchFamily="34" charset="0"/>
              <a:buChar char="•"/>
              <a:defRPr/>
            </a:pPr>
            <a:r>
              <a:rPr lang="en-US" sz="1000" b="1" dirty="0">
                <a:solidFill>
                  <a:srgbClr val="000000"/>
                </a:solidFill>
                <a:latin typeface="+mj-lt"/>
                <a:ea typeface="MS PGothic"/>
                <a:cs typeface="Arial"/>
              </a:rPr>
              <a:t>P/E: </a:t>
            </a:r>
            <a:r>
              <a:rPr lang="en-US" sz="1000" dirty="0">
                <a:solidFill>
                  <a:srgbClr val="000000"/>
                </a:solidFill>
                <a:ea typeface="MS PGothic"/>
                <a:cs typeface="Arial"/>
              </a:rPr>
              <a:t>0.0x – 0.0x</a:t>
            </a:r>
            <a:endParaRPr lang="en-US" sz="1000" dirty="0">
              <a:solidFill>
                <a:srgbClr val="000000"/>
              </a:solidFill>
              <a:latin typeface="+mj-lt"/>
              <a:ea typeface="MS PGothic"/>
              <a:cs typeface="Arial"/>
            </a:endParaRPr>
          </a:p>
          <a:p>
            <a:pPr defTabSz="457155" eaLnBrk="0" fontAlgn="base" hangingPunct="0">
              <a:spcBef>
                <a:spcPts val="300"/>
              </a:spcBef>
              <a:spcAft>
                <a:spcPts val="300"/>
              </a:spcAft>
              <a:buClr>
                <a:srgbClr val="000000">
                  <a:lumMod val="65000"/>
                  <a:lumOff val="35000"/>
                </a:srgbClr>
              </a:buClr>
              <a:buSzPct val="100000"/>
              <a:defRPr/>
            </a:pPr>
            <a:endParaRPr lang="en-US" sz="1000" b="1" dirty="0">
              <a:solidFill>
                <a:srgbClr val="000000"/>
              </a:solidFill>
              <a:latin typeface="+mj-lt"/>
              <a:ea typeface="MS PGothic"/>
              <a:cs typeface="Arial"/>
            </a:endParaRPr>
          </a:p>
          <a:p>
            <a:pPr defTabSz="457155" eaLnBrk="0" fontAlgn="base" hangingPunct="0">
              <a:spcBef>
                <a:spcPts val="300"/>
              </a:spcBef>
              <a:spcAft>
                <a:spcPts val="300"/>
              </a:spcAft>
              <a:buClr>
                <a:srgbClr val="000000">
                  <a:lumMod val="65000"/>
                  <a:lumOff val="35000"/>
                </a:srgbClr>
              </a:buClr>
              <a:buSzPct val="100000"/>
              <a:defRPr/>
            </a:pPr>
            <a:r>
              <a:rPr lang="en-US" sz="1000" b="1" dirty="0">
                <a:solidFill>
                  <a:srgbClr val="000000"/>
                </a:solidFill>
                <a:latin typeface="+mj-lt"/>
                <a:ea typeface="MS PGothic"/>
                <a:cs typeface="Arial"/>
              </a:rPr>
              <a:t>Industry Vertical B:</a:t>
            </a:r>
          </a:p>
          <a:p>
            <a:pPr marL="228578" indent="-228578" defTabSz="457155" eaLnBrk="0" fontAlgn="base" hangingPunct="0">
              <a:spcBef>
                <a:spcPct val="0"/>
              </a:spcBef>
              <a:spcAft>
                <a:spcPts val="200"/>
              </a:spcAft>
              <a:buClr>
                <a:srgbClr val="000000">
                  <a:lumMod val="65000"/>
                  <a:lumOff val="35000"/>
                </a:srgbClr>
              </a:buClr>
              <a:buSzPct val="100000"/>
              <a:buFont typeface="Arial" panose="020B0604020202020204" pitchFamily="34" charset="0"/>
              <a:buChar char="•"/>
              <a:defRPr/>
            </a:pPr>
            <a:r>
              <a:rPr lang="en-US" sz="1000" b="1" dirty="0">
                <a:solidFill>
                  <a:srgbClr val="000000"/>
                </a:solidFill>
                <a:latin typeface="+mj-lt"/>
                <a:ea typeface="MS PGothic"/>
                <a:cs typeface="Arial"/>
              </a:rPr>
              <a:t>EV/EBITDA: </a:t>
            </a:r>
            <a:r>
              <a:rPr lang="en-US" sz="1000" dirty="0">
                <a:solidFill>
                  <a:srgbClr val="000000"/>
                </a:solidFill>
                <a:ea typeface="MS PGothic"/>
                <a:cs typeface="Arial"/>
              </a:rPr>
              <a:t>0.0x – 0.0x</a:t>
            </a:r>
            <a:endParaRPr lang="en-US" sz="1000" dirty="0">
              <a:solidFill>
                <a:srgbClr val="000000"/>
              </a:solidFill>
              <a:latin typeface="+mj-lt"/>
              <a:ea typeface="MS PGothic"/>
              <a:cs typeface="Arial"/>
            </a:endParaRPr>
          </a:p>
          <a:p>
            <a:pPr marL="228578" indent="-228578" defTabSz="457155" eaLnBrk="0" fontAlgn="base" hangingPunct="0">
              <a:spcBef>
                <a:spcPct val="0"/>
              </a:spcBef>
              <a:spcAft>
                <a:spcPts val="200"/>
              </a:spcAft>
              <a:buClr>
                <a:srgbClr val="000000">
                  <a:lumMod val="65000"/>
                  <a:lumOff val="35000"/>
                </a:srgbClr>
              </a:buClr>
              <a:buSzPct val="100000"/>
              <a:buFont typeface="Arial" panose="020B0604020202020204" pitchFamily="34" charset="0"/>
              <a:buChar char="•"/>
              <a:defRPr/>
            </a:pPr>
            <a:r>
              <a:rPr lang="en-US" sz="1000" b="1" dirty="0">
                <a:solidFill>
                  <a:srgbClr val="000000"/>
                </a:solidFill>
                <a:latin typeface="+mj-lt"/>
                <a:ea typeface="MS PGothic"/>
                <a:cs typeface="Arial"/>
              </a:rPr>
              <a:t>EV/Revenue: </a:t>
            </a:r>
            <a:r>
              <a:rPr lang="en-US" sz="1000" dirty="0">
                <a:solidFill>
                  <a:srgbClr val="000000"/>
                </a:solidFill>
                <a:ea typeface="MS PGothic"/>
                <a:cs typeface="Arial"/>
              </a:rPr>
              <a:t>0.0x – 0.0x</a:t>
            </a:r>
            <a:endParaRPr lang="en-US" sz="1000" dirty="0">
              <a:solidFill>
                <a:srgbClr val="000000"/>
              </a:solidFill>
              <a:latin typeface="+mj-lt"/>
              <a:ea typeface="MS PGothic"/>
              <a:cs typeface="Arial"/>
            </a:endParaRPr>
          </a:p>
          <a:p>
            <a:pPr marL="228578" indent="-228578" defTabSz="457155" eaLnBrk="0" fontAlgn="base" hangingPunct="0">
              <a:spcBef>
                <a:spcPct val="0"/>
              </a:spcBef>
              <a:spcAft>
                <a:spcPts val="200"/>
              </a:spcAft>
              <a:buClr>
                <a:srgbClr val="000000">
                  <a:lumMod val="65000"/>
                  <a:lumOff val="35000"/>
                </a:srgbClr>
              </a:buClr>
              <a:buSzPct val="100000"/>
              <a:buFont typeface="Arial" panose="020B0604020202020204" pitchFamily="34" charset="0"/>
              <a:buChar char="•"/>
              <a:defRPr/>
            </a:pPr>
            <a:r>
              <a:rPr lang="en-US" sz="1000" b="1" dirty="0">
                <a:solidFill>
                  <a:srgbClr val="000000"/>
                </a:solidFill>
                <a:latin typeface="+mj-lt"/>
                <a:ea typeface="MS PGothic"/>
                <a:cs typeface="Arial"/>
              </a:rPr>
              <a:t>P/E: </a:t>
            </a:r>
            <a:r>
              <a:rPr lang="en-US" sz="1000" dirty="0">
                <a:solidFill>
                  <a:srgbClr val="000000"/>
                </a:solidFill>
                <a:ea typeface="MS PGothic"/>
                <a:cs typeface="Arial"/>
              </a:rPr>
              <a:t>0.0x – 0.0x</a:t>
            </a:r>
            <a:endParaRPr lang="en-US" sz="1000" dirty="0">
              <a:solidFill>
                <a:srgbClr val="000000"/>
              </a:solidFill>
              <a:latin typeface="+mj-lt"/>
              <a:ea typeface="MS PGothic"/>
              <a:cs typeface="Arial"/>
            </a:endParaRPr>
          </a:p>
          <a:p>
            <a:pPr marL="228578" indent="-228578" defTabSz="457155" eaLnBrk="0" fontAlgn="base" hangingPunct="0">
              <a:spcBef>
                <a:spcPct val="0"/>
              </a:spcBef>
              <a:spcAft>
                <a:spcPts val="200"/>
              </a:spcAft>
              <a:buClr>
                <a:srgbClr val="000000">
                  <a:lumMod val="65000"/>
                  <a:lumOff val="35000"/>
                </a:srgbClr>
              </a:buClr>
              <a:buSzPct val="100000"/>
              <a:buFont typeface="Arial" panose="020B0604020202020204" pitchFamily="34" charset="0"/>
              <a:buChar char="•"/>
              <a:defRPr/>
            </a:pPr>
            <a:r>
              <a:rPr lang="en-US" sz="1000" dirty="0">
                <a:solidFill>
                  <a:srgbClr val="000000"/>
                </a:solidFill>
                <a:latin typeface="+mj-lt"/>
                <a:ea typeface="MS PGothic"/>
                <a:cs typeface="Arial"/>
              </a:rPr>
              <a:t>(What observations can you make about the range of multiples? What insights can be gained from the differences? What is the industry trending towards?)</a:t>
            </a:r>
            <a:endParaRPr lang="en-US" sz="1000" b="1" dirty="0">
              <a:solidFill>
                <a:srgbClr val="000000"/>
              </a:solidFill>
              <a:latin typeface="+mj-lt"/>
              <a:ea typeface="MS PGothic"/>
              <a:cs typeface="Arial"/>
            </a:endParaRPr>
          </a:p>
          <a:p>
            <a:pPr defTabSz="457155" eaLnBrk="0" fontAlgn="base" hangingPunct="0">
              <a:spcBef>
                <a:spcPts val="300"/>
              </a:spcBef>
              <a:spcAft>
                <a:spcPts val="300"/>
              </a:spcAft>
              <a:buClr>
                <a:srgbClr val="000000">
                  <a:lumMod val="65000"/>
                  <a:lumOff val="35000"/>
                </a:srgbClr>
              </a:buClr>
              <a:buSzPct val="100000"/>
              <a:defRPr/>
            </a:pPr>
            <a:r>
              <a:rPr lang="en-US" sz="1000" b="1" dirty="0">
                <a:solidFill>
                  <a:srgbClr val="000000"/>
                </a:solidFill>
                <a:latin typeface="+mj-lt"/>
                <a:ea typeface="MS PGothic"/>
                <a:cs typeface="Arial"/>
              </a:rPr>
              <a:t>Company A:</a:t>
            </a:r>
          </a:p>
          <a:p>
            <a:pPr marL="228578" indent="-228578" defTabSz="457155" eaLnBrk="0" fontAlgn="base" hangingPunct="0">
              <a:spcBef>
                <a:spcPct val="0"/>
              </a:spcBef>
              <a:spcAft>
                <a:spcPts val="200"/>
              </a:spcAft>
              <a:buClr>
                <a:srgbClr val="000000">
                  <a:lumMod val="65000"/>
                  <a:lumOff val="35000"/>
                </a:srgbClr>
              </a:buClr>
              <a:buSzPct val="100000"/>
              <a:buFont typeface="Arial" panose="020B0604020202020204" pitchFamily="34" charset="0"/>
              <a:buChar char="•"/>
              <a:defRPr/>
            </a:pPr>
            <a:r>
              <a:rPr lang="en-US" sz="1000" b="1" dirty="0">
                <a:solidFill>
                  <a:srgbClr val="000000"/>
                </a:solidFill>
                <a:latin typeface="+mj-lt"/>
                <a:ea typeface="MS PGothic"/>
                <a:cs typeface="Arial"/>
              </a:rPr>
              <a:t>EV/EBITDA: </a:t>
            </a:r>
            <a:r>
              <a:rPr lang="en-US" sz="1000" dirty="0">
                <a:solidFill>
                  <a:srgbClr val="000000"/>
                </a:solidFill>
                <a:latin typeface="+mj-lt"/>
                <a:ea typeface="MS PGothic"/>
                <a:cs typeface="Arial"/>
              </a:rPr>
              <a:t>2.9x</a:t>
            </a:r>
          </a:p>
          <a:p>
            <a:pPr marL="228578" indent="-228578" defTabSz="457155" eaLnBrk="0" fontAlgn="base" hangingPunct="0">
              <a:spcBef>
                <a:spcPct val="0"/>
              </a:spcBef>
              <a:spcAft>
                <a:spcPts val="200"/>
              </a:spcAft>
              <a:buClr>
                <a:srgbClr val="000000">
                  <a:lumMod val="65000"/>
                  <a:lumOff val="35000"/>
                </a:srgbClr>
              </a:buClr>
              <a:buSzPct val="100000"/>
              <a:buFont typeface="Arial" panose="020B0604020202020204" pitchFamily="34" charset="0"/>
              <a:buChar char="•"/>
              <a:defRPr/>
            </a:pPr>
            <a:r>
              <a:rPr lang="en-US" sz="1000" b="1" dirty="0">
                <a:solidFill>
                  <a:srgbClr val="000000"/>
                </a:solidFill>
                <a:latin typeface="+mj-lt"/>
                <a:ea typeface="MS PGothic"/>
                <a:cs typeface="Arial"/>
              </a:rPr>
              <a:t>EV/Revenue: </a:t>
            </a:r>
            <a:r>
              <a:rPr lang="en-US" sz="1000" dirty="0">
                <a:solidFill>
                  <a:srgbClr val="000000"/>
                </a:solidFill>
                <a:latin typeface="+mj-lt"/>
                <a:ea typeface="MS PGothic"/>
                <a:cs typeface="Arial"/>
              </a:rPr>
              <a:t>3.5x</a:t>
            </a:r>
          </a:p>
          <a:p>
            <a:pPr marL="228578" indent="-228578" defTabSz="457155" eaLnBrk="0" fontAlgn="base" hangingPunct="0">
              <a:spcBef>
                <a:spcPct val="0"/>
              </a:spcBef>
              <a:spcAft>
                <a:spcPts val="200"/>
              </a:spcAft>
              <a:buClr>
                <a:srgbClr val="000000">
                  <a:lumMod val="65000"/>
                  <a:lumOff val="35000"/>
                </a:srgbClr>
              </a:buClr>
              <a:buSzPct val="100000"/>
              <a:buFont typeface="Arial" panose="020B0604020202020204" pitchFamily="34" charset="0"/>
              <a:buChar char="•"/>
              <a:defRPr/>
            </a:pPr>
            <a:r>
              <a:rPr lang="en-US" sz="1000" b="1" dirty="0">
                <a:solidFill>
                  <a:srgbClr val="000000"/>
                </a:solidFill>
                <a:latin typeface="+mj-lt"/>
                <a:ea typeface="MS PGothic"/>
                <a:cs typeface="Arial"/>
              </a:rPr>
              <a:t>P/E: </a:t>
            </a:r>
            <a:r>
              <a:rPr lang="en-US" sz="1000" dirty="0">
                <a:solidFill>
                  <a:srgbClr val="000000"/>
                </a:solidFill>
                <a:latin typeface="+mj-lt"/>
                <a:ea typeface="MS PGothic"/>
                <a:cs typeface="Arial"/>
              </a:rPr>
              <a:t>51.8x</a:t>
            </a:r>
          </a:p>
          <a:p>
            <a:pPr marL="228578" indent="-228578" defTabSz="457155" eaLnBrk="0" fontAlgn="base" hangingPunct="0">
              <a:spcBef>
                <a:spcPct val="0"/>
              </a:spcBef>
              <a:spcAft>
                <a:spcPts val="200"/>
              </a:spcAft>
              <a:buClr>
                <a:srgbClr val="000000">
                  <a:lumMod val="65000"/>
                  <a:lumOff val="35000"/>
                </a:srgbClr>
              </a:buClr>
              <a:buSzPct val="100000"/>
              <a:buFont typeface="Arial" panose="020B0604020202020204" pitchFamily="34" charset="0"/>
              <a:buChar char="•"/>
              <a:defRPr/>
            </a:pPr>
            <a:r>
              <a:rPr lang="en-US" sz="1000" dirty="0">
                <a:solidFill>
                  <a:srgbClr val="000000"/>
                </a:solidFill>
                <a:latin typeface="+mj-lt"/>
                <a:ea typeface="MS PGothic"/>
                <a:cs typeface="Arial"/>
              </a:rPr>
              <a:t>(Where does Company A stand in terms of relative industry valuation? Why is it currently trading at a premium/discount?) </a:t>
            </a:r>
          </a:p>
          <a:p>
            <a:pPr defTabSz="457155" eaLnBrk="0" fontAlgn="base" hangingPunct="0">
              <a:spcBef>
                <a:spcPct val="0"/>
              </a:spcBef>
              <a:spcAft>
                <a:spcPts val="300"/>
              </a:spcAft>
              <a:buClr>
                <a:srgbClr val="000000">
                  <a:lumMod val="65000"/>
                  <a:lumOff val="35000"/>
                </a:srgbClr>
              </a:buClr>
              <a:buSzPct val="100000"/>
              <a:defRPr/>
            </a:pPr>
            <a:br>
              <a:rPr lang="en-US" sz="800" i="1" dirty="0">
                <a:solidFill>
                  <a:srgbClr val="000000"/>
                </a:solidFill>
                <a:latin typeface="+mj-lt"/>
                <a:ea typeface="MS PGothic"/>
                <a:cs typeface="Arial"/>
              </a:rPr>
            </a:br>
            <a:r>
              <a:rPr lang="en-US" sz="800" i="1" dirty="0">
                <a:solidFill>
                  <a:srgbClr val="000000"/>
                </a:solidFill>
                <a:latin typeface="+mj-lt"/>
                <a:ea typeface="MS PGothic"/>
                <a:cs typeface="Arial"/>
              </a:rPr>
              <a:t>All multiples are NTM</a:t>
            </a:r>
          </a:p>
        </p:txBody>
      </p:sp>
      <p:sp>
        <p:nvSpPr>
          <p:cNvPr id="23" name="TextBox 22">
            <a:extLst>
              <a:ext uri="{FF2B5EF4-FFF2-40B4-BE49-F238E27FC236}">
                <a16:creationId xmlns:a16="http://schemas.microsoft.com/office/drawing/2014/main" id="{278DE2C2-E21B-4942-B5AD-054EC8DA952C}"/>
              </a:ext>
            </a:extLst>
          </p:cNvPr>
          <p:cNvSpPr txBox="1"/>
          <p:nvPr/>
        </p:nvSpPr>
        <p:spPr>
          <a:xfrm>
            <a:off x="370800" y="1198807"/>
            <a:ext cx="11451600" cy="261610"/>
          </a:xfrm>
          <a:prstGeom prst="rect">
            <a:avLst/>
          </a:prstGeom>
          <a:solidFill>
            <a:srgbClr val="132E57"/>
          </a:solidFill>
        </p:spPr>
        <p:txBody>
          <a:bodyPr wrap="square" rtlCol="0">
            <a:spAutoFit/>
          </a:bodyPr>
          <a:lstStyle/>
          <a:p>
            <a:r>
              <a:rPr lang="en-US" altLang="zh-CN" sz="1100" b="1" dirty="0">
                <a:solidFill>
                  <a:schemeClr val="bg1"/>
                </a:solidFill>
              </a:rPr>
              <a:t>M&amp;A Opportunities</a:t>
            </a:r>
            <a:endParaRPr lang="en-CA" sz="1100" b="1" dirty="0">
              <a:solidFill>
                <a:schemeClr val="bg1"/>
              </a:solidFill>
            </a:endParaRPr>
          </a:p>
        </p:txBody>
      </p:sp>
      <p:cxnSp>
        <p:nvCxnSpPr>
          <p:cNvPr id="6" name="Straight Connector 5">
            <a:extLst>
              <a:ext uri="{FF2B5EF4-FFF2-40B4-BE49-F238E27FC236}">
                <a16:creationId xmlns:a16="http://schemas.microsoft.com/office/drawing/2014/main" id="{3F41B89C-AFC1-404F-886B-FD5988B77F25}"/>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6BB7C5B4-5E8D-46D1-92FE-EA4844E0D4C6}"/>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8" name="TextBox 7">
            <a:extLst>
              <a:ext uri="{FF2B5EF4-FFF2-40B4-BE49-F238E27FC236}">
                <a16:creationId xmlns:a16="http://schemas.microsoft.com/office/drawing/2014/main" id="{EE4C6D34-A371-4DC1-8ED6-59C8679D484D}"/>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10" name="Oval 9">
            <a:extLst>
              <a:ext uri="{FF2B5EF4-FFF2-40B4-BE49-F238E27FC236}">
                <a16:creationId xmlns:a16="http://schemas.microsoft.com/office/drawing/2014/main" id="{C21E3A91-28F2-4E64-ADA2-8C43B3099300}"/>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1" name="TextBox 10">
            <a:extLst>
              <a:ext uri="{FF2B5EF4-FFF2-40B4-BE49-F238E27FC236}">
                <a16:creationId xmlns:a16="http://schemas.microsoft.com/office/drawing/2014/main" id="{A7121375-FAA6-4AA0-BCAF-A7AC873ED525}"/>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2" name="Oval 11">
            <a:extLst>
              <a:ext uri="{FF2B5EF4-FFF2-40B4-BE49-F238E27FC236}">
                <a16:creationId xmlns:a16="http://schemas.microsoft.com/office/drawing/2014/main" id="{6C0ABE9D-E3F7-4A02-A47D-659374D6DE06}"/>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3" name="TextBox 12">
            <a:extLst>
              <a:ext uri="{FF2B5EF4-FFF2-40B4-BE49-F238E27FC236}">
                <a16:creationId xmlns:a16="http://schemas.microsoft.com/office/drawing/2014/main" id="{9F5EBACB-795A-41B2-9F29-6C673C1E9112}"/>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15" name="Oval 14">
            <a:extLst>
              <a:ext uri="{FF2B5EF4-FFF2-40B4-BE49-F238E27FC236}">
                <a16:creationId xmlns:a16="http://schemas.microsoft.com/office/drawing/2014/main" id="{97248E30-D80A-46DB-9FF4-062525F6B4C8}"/>
              </a:ext>
            </a:extLst>
          </p:cNvPr>
          <p:cNvSpPr/>
          <p:nvPr/>
        </p:nvSpPr>
        <p:spPr>
          <a:xfrm>
            <a:off x="7103913"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6" name="TextBox 15">
            <a:extLst>
              <a:ext uri="{FF2B5EF4-FFF2-40B4-BE49-F238E27FC236}">
                <a16:creationId xmlns:a16="http://schemas.microsoft.com/office/drawing/2014/main" id="{1F83F0EE-0B70-49F3-9127-79619D556CBE}"/>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tx2"/>
                </a:solidFill>
              </a:rPr>
              <a:t>Transaction Opportunities</a:t>
            </a:r>
          </a:p>
        </p:txBody>
      </p:sp>
      <p:sp>
        <p:nvSpPr>
          <p:cNvPr id="17" name="Oval 16">
            <a:extLst>
              <a:ext uri="{FF2B5EF4-FFF2-40B4-BE49-F238E27FC236}">
                <a16:creationId xmlns:a16="http://schemas.microsoft.com/office/drawing/2014/main" id="{D4A09072-2CAF-4253-805F-419B44FEEE6D}"/>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18" name="TextBox 17">
            <a:extLst>
              <a:ext uri="{FF2B5EF4-FFF2-40B4-BE49-F238E27FC236}">
                <a16:creationId xmlns:a16="http://schemas.microsoft.com/office/drawing/2014/main" id="{E24D1AC1-583D-4CD1-9B29-66A3A6737473}"/>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sp>
        <p:nvSpPr>
          <p:cNvPr id="3" name="Rectangle 2">
            <a:extLst>
              <a:ext uri="{FF2B5EF4-FFF2-40B4-BE49-F238E27FC236}">
                <a16:creationId xmlns:a16="http://schemas.microsoft.com/office/drawing/2014/main" id="{7C71ACD6-B46E-4798-8264-75FCF517027A}"/>
              </a:ext>
            </a:extLst>
          </p:cNvPr>
          <p:cNvSpPr/>
          <p:nvPr/>
        </p:nvSpPr>
        <p:spPr>
          <a:xfrm>
            <a:off x="934997" y="1555891"/>
            <a:ext cx="6509090" cy="14004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0" rtlCol="0" anchor="ctr"/>
          <a:lstStyle/>
          <a:p>
            <a:pPr lvl="0" eaLnBrk="0" fontAlgn="base" hangingPunct="0">
              <a:spcBef>
                <a:spcPct val="0"/>
              </a:spcBef>
              <a:spcAft>
                <a:spcPts val="300"/>
              </a:spcAft>
              <a:buClr>
                <a:schemeClr val="tx1">
                  <a:lumMod val="65000"/>
                  <a:lumOff val="35000"/>
                </a:schemeClr>
              </a:buClr>
              <a:buSzPct val="100000"/>
              <a:defRPr/>
            </a:pPr>
            <a:r>
              <a:rPr lang="en-US" sz="1000" b="1" dirty="0">
                <a:solidFill>
                  <a:schemeClr val="tx1"/>
                </a:solidFill>
              </a:rPr>
              <a:t>Key Transaction Theme 1: (In short, why should this theme be the focal point for Company A’s management team?)</a:t>
            </a:r>
          </a:p>
          <a:p>
            <a:pPr marL="171450" lvl="0" indent="-171450" eaLnBrk="0" fontAlgn="base" hangingPunct="0">
              <a:spcBef>
                <a:spcPct val="0"/>
              </a:spcBef>
              <a:spcAft>
                <a:spcPts val="300"/>
              </a:spcAft>
              <a:buClr>
                <a:schemeClr val="tx1">
                  <a:lumMod val="65000"/>
                  <a:lumOff val="35000"/>
                </a:schemeClr>
              </a:buClr>
              <a:buSzPct val="100000"/>
              <a:buFont typeface="Arial" panose="020B0604020202020204" pitchFamily="34" charset="0"/>
              <a:buChar char="•"/>
              <a:defRPr/>
            </a:pPr>
            <a:r>
              <a:rPr lang="en-US" sz="1000" b="1" dirty="0">
                <a:solidFill>
                  <a:schemeClr val="tx1"/>
                </a:solidFill>
              </a:rPr>
              <a:t>(Why will this be the game-changing opportunity for Company A? Why is the timing ideal right now?)</a:t>
            </a:r>
          </a:p>
          <a:p>
            <a:pPr lvl="0" eaLnBrk="0" fontAlgn="base" hangingPunct="0">
              <a:spcBef>
                <a:spcPct val="0"/>
              </a:spcBef>
              <a:spcAft>
                <a:spcPts val="300"/>
              </a:spcAft>
              <a:buClr>
                <a:schemeClr val="tx1">
                  <a:lumMod val="65000"/>
                  <a:lumOff val="35000"/>
                </a:schemeClr>
              </a:buClr>
              <a:buSzPct val="100000"/>
              <a:defRPr/>
            </a:pPr>
            <a:r>
              <a:rPr lang="en-US" sz="1000" b="1" dirty="0">
                <a:solidFill>
                  <a:schemeClr val="tx1"/>
                </a:solidFill>
              </a:rPr>
              <a:t>Key Transaction Theme 2:</a:t>
            </a:r>
          </a:p>
          <a:p>
            <a:pPr algn="ctr"/>
            <a:endParaRPr lang="en-CA" sz="1000" b="1" dirty="0"/>
          </a:p>
        </p:txBody>
      </p:sp>
      <p:sp>
        <p:nvSpPr>
          <p:cNvPr id="19" name="Rectangle 18">
            <a:extLst>
              <a:ext uri="{FF2B5EF4-FFF2-40B4-BE49-F238E27FC236}">
                <a16:creationId xmlns:a16="http://schemas.microsoft.com/office/drawing/2014/main" id="{3ADEF80A-070B-43EC-92F1-73C1D5FBD6A7}"/>
              </a:ext>
            </a:extLst>
          </p:cNvPr>
          <p:cNvSpPr/>
          <p:nvPr/>
        </p:nvSpPr>
        <p:spPr>
          <a:xfrm>
            <a:off x="934996" y="3058473"/>
            <a:ext cx="6509090" cy="140043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0" rtlCol="0" anchor="ctr"/>
          <a:lstStyle/>
          <a:p>
            <a:pPr lvl="0" eaLnBrk="0" fontAlgn="base" hangingPunct="0">
              <a:spcBef>
                <a:spcPct val="0"/>
              </a:spcBef>
              <a:spcAft>
                <a:spcPts val="300"/>
              </a:spcAft>
              <a:buClr>
                <a:schemeClr val="tx1">
                  <a:lumMod val="65000"/>
                  <a:lumOff val="35000"/>
                </a:schemeClr>
              </a:buClr>
              <a:buSzPct val="100000"/>
              <a:defRPr/>
            </a:pPr>
            <a:r>
              <a:rPr lang="en-US" sz="1000" dirty="0">
                <a:solidFill>
                  <a:schemeClr val="tx1"/>
                </a:solidFill>
              </a:rPr>
              <a:t>Key Transaction Theme 1: </a:t>
            </a:r>
          </a:p>
          <a:p>
            <a:pPr lvl="0" eaLnBrk="0" fontAlgn="base" hangingPunct="0">
              <a:spcBef>
                <a:spcPct val="0"/>
              </a:spcBef>
              <a:spcAft>
                <a:spcPts val="300"/>
              </a:spcAft>
              <a:buClr>
                <a:schemeClr val="tx1">
                  <a:lumMod val="65000"/>
                  <a:lumOff val="35000"/>
                </a:schemeClr>
              </a:buClr>
              <a:buSzPct val="100000"/>
              <a:defRPr/>
            </a:pPr>
            <a:endParaRPr lang="en-US" sz="1000" dirty="0">
              <a:solidFill>
                <a:schemeClr val="tx1"/>
              </a:solidFill>
            </a:endParaRPr>
          </a:p>
          <a:p>
            <a:pPr lvl="0" eaLnBrk="0" fontAlgn="base" hangingPunct="0">
              <a:spcBef>
                <a:spcPct val="0"/>
              </a:spcBef>
              <a:spcAft>
                <a:spcPts val="300"/>
              </a:spcAft>
              <a:buClr>
                <a:schemeClr val="tx1">
                  <a:lumMod val="65000"/>
                  <a:lumOff val="35000"/>
                </a:schemeClr>
              </a:buClr>
              <a:buSzPct val="100000"/>
              <a:defRPr/>
            </a:pPr>
            <a:endParaRPr lang="en-US" sz="1000" dirty="0">
              <a:solidFill>
                <a:schemeClr val="tx1"/>
              </a:solidFill>
            </a:endParaRPr>
          </a:p>
          <a:p>
            <a:pPr lvl="0" eaLnBrk="0" fontAlgn="base" hangingPunct="0">
              <a:spcBef>
                <a:spcPct val="0"/>
              </a:spcBef>
              <a:spcAft>
                <a:spcPts val="300"/>
              </a:spcAft>
              <a:buClr>
                <a:schemeClr val="tx1">
                  <a:lumMod val="65000"/>
                  <a:lumOff val="35000"/>
                </a:schemeClr>
              </a:buClr>
              <a:buSzPct val="100000"/>
              <a:defRPr/>
            </a:pPr>
            <a:r>
              <a:rPr lang="en-US" sz="1000" dirty="0">
                <a:solidFill>
                  <a:schemeClr val="tx1"/>
                </a:solidFill>
              </a:rPr>
              <a:t>Key Transaction Theme 2:</a:t>
            </a:r>
          </a:p>
          <a:p>
            <a:pPr algn="ctr"/>
            <a:endParaRPr lang="en-CA" sz="1000" dirty="0"/>
          </a:p>
        </p:txBody>
      </p:sp>
      <p:sp>
        <p:nvSpPr>
          <p:cNvPr id="20" name="Rectangle 19">
            <a:extLst>
              <a:ext uri="{FF2B5EF4-FFF2-40B4-BE49-F238E27FC236}">
                <a16:creationId xmlns:a16="http://schemas.microsoft.com/office/drawing/2014/main" id="{9D006743-57F0-4852-98E1-9C4E8CB68F19}"/>
              </a:ext>
            </a:extLst>
          </p:cNvPr>
          <p:cNvSpPr/>
          <p:nvPr/>
        </p:nvSpPr>
        <p:spPr>
          <a:xfrm>
            <a:off x="934995" y="4552102"/>
            <a:ext cx="6509090" cy="140043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0" rtlCol="0" anchor="ctr"/>
          <a:lstStyle/>
          <a:p>
            <a:pPr lvl="0" eaLnBrk="0" fontAlgn="base" hangingPunct="0">
              <a:spcBef>
                <a:spcPct val="0"/>
              </a:spcBef>
              <a:spcAft>
                <a:spcPts val="300"/>
              </a:spcAft>
              <a:buClr>
                <a:schemeClr val="tx1">
                  <a:lumMod val="65000"/>
                  <a:lumOff val="35000"/>
                </a:schemeClr>
              </a:buClr>
              <a:buSzPct val="100000"/>
              <a:defRPr/>
            </a:pPr>
            <a:r>
              <a:rPr lang="en-US" sz="1000" dirty="0">
                <a:solidFill>
                  <a:schemeClr val="tx1"/>
                </a:solidFill>
              </a:rPr>
              <a:t>Key Transaction Theme: </a:t>
            </a:r>
            <a:endParaRPr lang="en-CA" sz="1000" dirty="0"/>
          </a:p>
        </p:txBody>
      </p:sp>
      <p:sp>
        <p:nvSpPr>
          <p:cNvPr id="5" name="Arrow: Pentagon 4">
            <a:extLst>
              <a:ext uri="{FF2B5EF4-FFF2-40B4-BE49-F238E27FC236}">
                <a16:creationId xmlns:a16="http://schemas.microsoft.com/office/drawing/2014/main" id="{929434E2-4C38-4D02-ABEB-262441D35A69}"/>
              </a:ext>
            </a:extLst>
          </p:cNvPr>
          <p:cNvSpPr/>
          <p:nvPr/>
        </p:nvSpPr>
        <p:spPr>
          <a:xfrm>
            <a:off x="371475" y="1555891"/>
            <a:ext cx="1178010" cy="1391480"/>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b="1" dirty="0" err="1"/>
              <a:t>Reco</a:t>
            </a:r>
            <a:r>
              <a:rPr lang="en-CA" sz="1000" b="1" dirty="0"/>
              <a:t> 1:</a:t>
            </a:r>
          </a:p>
        </p:txBody>
      </p:sp>
      <p:sp>
        <p:nvSpPr>
          <p:cNvPr id="25" name="Arrow: Pentagon 24">
            <a:extLst>
              <a:ext uri="{FF2B5EF4-FFF2-40B4-BE49-F238E27FC236}">
                <a16:creationId xmlns:a16="http://schemas.microsoft.com/office/drawing/2014/main" id="{F9ABAD05-44B8-4E79-A9A4-130BADB9B4E2}"/>
              </a:ext>
            </a:extLst>
          </p:cNvPr>
          <p:cNvSpPr/>
          <p:nvPr/>
        </p:nvSpPr>
        <p:spPr>
          <a:xfrm>
            <a:off x="371475" y="3058473"/>
            <a:ext cx="1178010" cy="1391480"/>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err="1"/>
              <a:t>Reco</a:t>
            </a:r>
            <a:r>
              <a:rPr lang="en-CA" sz="1000" dirty="0"/>
              <a:t> 2:</a:t>
            </a:r>
          </a:p>
        </p:txBody>
      </p:sp>
      <p:sp>
        <p:nvSpPr>
          <p:cNvPr id="26" name="Arrow: Pentagon 25">
            <a:extLst>
              <a:ext uri="{FF2B5EF4-FFF2-40B4-BE49-F238E27FC236}">
                <a16:creationId xmlns:a16="http://schemas.microsoft.com/office/drawing/2014/main" id="{3EF07A67-EE1D-4B4E-A23D-9853AA356AD9}"/>
              </a:ext>
            </a:extLst>
          </p:cNvPr>
          <p:cNvSpPr/>
          <p:nvPr/>
        </p:nvSpPr>
        <p:spPr>
          <a:xfrm>
            <a:off x="371475" y="4561055"/>
            <a:ext cx="1178010" cy="1391480"/>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err="1"/>
              <a:t>Reco</a:t>
            </a:r>
            <a:r>
              <a:rPr lang="en-CA" sz="1000" dirty="0"/>
              <a:t> 3:</a:t>
            </a:r>
          </a:p>
        </p:txBody>
      </p:sp>
    </p:spTree>
    <p:extLst>
      <p:ext uri="{BB962C8B-B14F-4D97-AF65-F5344CB8AC3E}">
        <p14:creationId xmlns:p14="http://schemas.microsoft.com/office/powerpoint/2010/main" val="25688696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91FEA-FC05-4078-80ED-42B7D822E79E}"/>
              </a:ext>
            </a:extLst>
          </p:cNvPr>
          <p:cNvSpPr>
            <a:spLocks noGrp="1"/>
          </p:cNvSpPr>
          <p:nvPr>
            <p:ph type="title"/>
          </p:nvPr>
        </p:nvSpPr>
        <p:spPr/>
        <p:txBody>
          <a:bodyPr/>
          <a:lstStyle/>
          <a:p>
            <a:r>
              <a:rPr lang="en-CA" dirty="0"/>
              <a:t>Recommendation 1</a:t>
            </a:r>
          </a:p>
        </p:txBody>
      </p:sp>
      <p:sp>
        <p:nvSpPr>
          <p:cNvPr id="38" name="TextBox 37">
            <a:extLst>
              <a:ext uri="{FF2B5EF4-FFF2-40B4-BE49-F238E27FC236}">
                <a16:creationId xmlns:a16="http://schemas.microsoft.com/office/drawing/2014/main" id="{9F6AEE2E-1875-4A79-898A-6864AD033E1B}"/>
              </a:ext>
            </a:extLst>
          </p:cNvPr>
          <p:cNvSpPr txBox="1"/>
          <p:nvPr/>
        </p:nvSpPr>
        <p:spPr>
          <a:xfrm>
            <a:off x="370800" y="1198807"/>
            <a:ext cx="5400000" cy="261610"/>
          </a:xfrm>
          <a:prstGeom prst="rect">
            <a:avLst/>
          </a:prstGeom>
          <a:solidFill>
            <a:srgbClr val="132E57"/>
          </a:solidFill>
        </p:spPr>
        <p:txBody>
          <a:bodyPr wrap="square" rtlCol="0">
            <a:spAutoFit/>
          </a:bodyPr>
          <a:lstStyle/>
          <a:p>
            <a:r>
              <a:rPr lang="en-US" altLang="zh-CN" sz="1100" b="1" dirty="0">
                <a:solidFill>
                  <a:schemeClr val="bg1"/>
                </a:solidFill>
              </a:rPr>
              <a:t>Strategic Rationale</a:t>
            </a:r>
            <a:endParaRPr lang="en-CA" sz="1100" b="1" dirty="0">
              <a:solidFill>
                <a:schemeClr val="bg1"/>
              </a:solidFill>
            </a:endParaRPr>
          </a:p>
        </p:txBody>
      </p:sp>
      <p:sp>
        <p:nvSpPr>
          <p:cNvPr id="39" name="TextBox 38">
            <a:extLst>
              <a:ext uri="{FF2B5EF4-FFF2-40B4-BE49-F238E27FC236}">
                <a16:creationId xmlns:a16="http://schemas.microsoft.com/office/drawing/2014/main" id="{53EA784A-42F2-497F-AE0B-960A6A17D789}"/>
              </a:ext>
            </a:extLst>
          </p:cNvPr>
          <p:cNvSpPr txBox="1"/>
          <p:nvPr/>
        </p:nvSpPr>
        <p:spPr>
          <a:xfrm>
            <a:off x="370800" y="3947918"/>
            <a:ext cx="5400000" cy="261610"/>
          </a:xfrm>
          <a:prstGeom prst="rect">
            <a:avLst/>
          </a:prstGeom>
          <a:solidFill>
            <a:srgbClr val="132E57"/>
          </a:solidFill>
        </p:spPr>
        <p:txBody>
          <a:bodyPr wrap="square" rtlCol="0">
            <a:spAutoFit/>
          </a:bodyPr>
          <a:lstStyle/>
          <a:p>
            <a:pPr fontAlgn="base">
              <a:spcBef>
                <a:spcPts val="500"/>
              </a:spcBef>
              <a:spcAft>
                <a:spcPct val="0"/>
              </a:spcAft>
            </a:pPr>
            <a:r>
              <a:rPr lang="en-AU" sz="1100" b="1" dirty="0">
                <a:solidFill>
                  <a:schemeClr val="bg1"/>
                </a:solidFill>
                <a:ea typeface="ＭＳ Ｐゴシック" pitchFamily="34" charset="-128"/>
                <a:cs typeface="Arial" charset="0"/>
              </a:rPr>
              <a:t>Prime Target Company Overview</a:t>
            </a:r>
            <a:endParaRPr lang="en-US" sz="1100" b="1" dirty="0">
              <a:solidFill>
                <a:schemeClr val="bg1"/>
              </a:solidFill>
              <a:ea typeface="ＭＳ Ｐゴシック" pitchFamily="34" charset="-128"/>
              <a:cs typeface="Arial" charset="0"/>
            </a:endParaRPr>
          </a:p>
        </p:txBody>
      </p:sp>
      <p:sp>
        <p:nvSpPr>
          <p:cNvPr id="40" name="TextBox 39">
            <a:extLst>
              <a:ext uri="{FF2B5EF4-FFF2-40B4-BE49-F238E27FC236}">
                <a16:creationId xmlns:a16="http://schemas.microsoft.com/office/drawing/2014/main" id="{4A843403-F788-441A-BF1D-50E98CEDBE3D}"/>
              </a:ext>
            </a:extLst>
          </p:cNvPr>
          <p:cNvSpPr txBox="1"/>
          <p:nvPr/>
        </p:nvSpPr>
        <p:spPr>
          <a:xfrm>
            <a:off x="370800" y="1471930"/>
            <a:ext cx="5400000" cy="1143903"/>
          </a:xfrm>
          <a:prstGeom prst="rect">
            <a:avLst/>
          </a:prstGeom>
          <a:noFill/>
        </p:spPr>
        <p:txBody>
          <a:bodyPr wrap="square" rtlCol="0">
            <a:spAutoFit/>
          </a:bodyPr>
          <a:lstStyle/>
          <a:p>
            <a:pPr marL="171438" indent="-171438" fontAlgn="base">
              <a:spcBef>
                <a:spcPts val="500"/>
              </a:spcBef>
              <a:spcAft>
                <a:spcPct val="0"/>
              </a:spcAft>
              <a:buClr>
                <a:srgbClr val="1E3448"/>
              </a:buClr>
              <a:buSzPct val="150000"/>
              <a:buFont typeface="Arial" panose="020B0604020202020204" pitchFamily="34" charset="0"/>
              <a:buChar char="•"/>
              <a:defRPr/>
            </a:pPr>
            <a:r>
              <a:rPr lang="en-US" sz="1000" dirty="0">
                <a:ea typeface="ＭＳ Ｐゴシック" pitchFamily="34" charset="-128"/>
                <a:cs typeface="Arial" charset="0"/>
              </a:rPr>
              <a:t>(Ideally, you will want to show the accretion/dilution at different control premiums, showcase potential synergies, and demonstrate a multiple re-rating in the market following the acquisition)</a:t>
            </a:r>
          </a:p>
          <a:p>
            <a:pPr marL="171438" indent="-171438" fontAlgn="base">
              <a:spcBef>
                <a:spcPts val="500"/>
              </a:spcBef>
              <a:spcAft>
                <a:spcPct val="0"/>
              </a:spcAft>
              <a:buClr>
                <a:srgbClr val="1E3448"/>
              </a:buClr>
              <a:buSzPct val="150000"/>
              <a:buFont typeface="Arial" panose="020B0604020202020204" pitchFamily="34" charset="0"/>
              <a:buChar char="•"/>
              <a:defRPr/>
            </a:pPr>
            <a:r>
              <a:rPr lang="en-US" sz="1000" dirty="0">
                <a:ea typeface="ＭＳ Ｐゴシック" pitchFamily="34" charset="-128"/>
                <a:cs typeface="Arial" charset="0"/>
              </a:rPr>
              <a:t>(How does this target company fit in with Company A’s strategy? What are some of the intangible elements like customer relationships or human capital talent that Company A will receive in the acquisition?)</a:t>
            </a:r>
          </a:p>
          <a:p>
            <a:pPr marL="171438" indent="-171438" fontAlgn="base">
              <a:spcBef>
                <a:spcPts val="500"/>
              </a:spcBef>
              <a:spcAft>
                <a:spcPct val="0"/>
              </a:spcAft>
              <a:buClr>
                <a:srgbClr val="1E3448"/>
              </a:buClr>
              <a:buSzPct val="150000"/>
              <a:buFont typeface="Arial" panose="020B0604020202020204" pitchFamily="34" charset="0"/>
              <a:buChar char="•"/>
              <a:defRPr/>
            </a:pPr>
            <a:r>
              <a:rPr lang="en-US" sz="1000" dirty="0">
                <a:ea typeface="ＭＳ Ｐゴシック" pitchFamily="34" charset="-128"/>
                <a:cs typeface="Arial" charset="0"/>
              </a:rPr>
              <a:t>(Why now? Timing considerations?)</a:t>
            </a:r>
            <a:endParaRPr lang="en-CA" sz="1000" dirty="0"/>
          </a:p>
        </p:txBody>
      </p:sp>
      <p:sp>
        <p:nvSpPr>
          <p:cNvPr id="41" name="TextBox 40">
            <a:extLst>
              <a:ext uri="{FF2B5EF4-FFF2-40B4-BE49-F238E27FC236}">
                <a16:creationId xmlns:a16="http://schemas.microsoft.com/office/drawing/2014/main" id="{8217CA36-8580-4775-AD5B-7D19166E3D8C}"/>
              </a:ext>
            </a:extLst>
          </p:cNvPr>
          <p:cNvSpPr txBox="1"/>
          <p:nvPr/>
        </p:nvSpPr>
        <p:spPr>
          <a:xfrm>
            <a:off x="6422400" y="1198807"/>
            <a:ext cx="5400000" cy="261610"/>
          </a:xfrm>
          <a:prstGeom prst="rect">
            <a:avLst/>
          </a:prstGeom>
          <a:solidFill>
            <a:srgbClr val="132E57"/>
          </a:solidFill>
        </p:spPr>
        <p:txBody>
          <a:bodyPr wrap="square" rtlCol="0">
            <a:spAutoFit/>
          </a:bodyPr>
          <a:lstStyle/>
          <a:p>
            <a:pPr lvl="0" fontAlgn="base">
              <a:spcBef>
                <a:spcPct val="0"/>
              </a:spcBef>
              <a:spcAft>
                <a:spcPct val="0"/>
              </a:spcAft>
            </a:pPr>
            <a:r>
              <a:rPr lang="en-US" sz="1100" b="1" dirty="0">
                <a:solidFill>
                  <a:schemeClr val="bg1"/>
                </a:solidFill>
                <a:ea typeface="ＭＳ Ｐゴシック" pitchFamily="34" charset="-128"/>
                <a:cs typeface="Arial" charset="0"/>
              </a:rPr>
              <a:t>Target Revenue &amp; EBITDA Forecast</a:t>
            </a:r>
          </a:p>
        </p:txBody>
      </p:sp>
      <p:sp>
        <p:nvSpPr>
          <p:cNvPr id="42" name="TextBox 41">
            <a:extLst>
              <a:ext uri="{FF2B5EF4-FFF2-40B4-BE49-F238E27FC236}">
                <a16:creationId xmlns:a16="http://schemas.microsoft.com/office/drawing/2014/main" id="{205122F4-E1A7-4B5D-8A44-42070E27F099}"/>
              </a:ext>
            </a:extLst>
          </p:cNvPr>
          <p:cNvSpPr txBox="1"/>
          <p:nvPr/>
        </p:nvSpPr>
        <p:spPr>
          <a:xfrm>
            <a:off x="370800" y="4227126"/>
            <a:ext cx="5400000" cy="246221"/>
          </a:xfrm>
          <a:prstGeom prst="rect">
            <a:avLst/>
          </a:prstGeom>
          <a:noFill/>
        </p:spPr>
        <p:txBody>
          <a:bodyPr wrap="square" rtlCol="0">
            <a:spAutoFit/>
          </a:bodyPr>
          <a:lstStyle/>
          <a:p>
            <a:pPr marL="171438" indent="-171438" fontAlgn="base">
              <a:spcBef>
                <a:spcPts val="500"/>
              </a:spcBef>
              <a:spcAft>
                <a:spcPct val="0"/>
              </a:spcAft>
              <a:buClr>
                <a:srgbClr val="1E3448"/>
              </a:buClr>
              <a:buSzPct val="150000"/>
              <a:buFont typeface="Arial" panose="020B0604020202020204" pitchFamily="34" charset="0"/>
              <a:buChar char="•"/>
              <a:defRPr/>
            </a:pPr>
            <a:r>
              <a:rPr lang="en-CA" sz="1000" dirty="0"/>
              <a:t>Prime Target</a:t>
            </a:r>
          </a:p>
        </p:txBody>
      </p:sp>
      <p:sp>
        <p:nvSpPr>
          <p:cNvPr id="43" name="TextBox 42">
            <a:extLst>
              <a:ext uri="{FF2B5EF4-FFF2-40B4-BE49-F238E27FC236}">
                <a16:creationId xmlns:a16="http://schemas.microsoft.com/office/drawing/2014/main" id="{D2CD30EC-5CC8-464E-A7DB-E1DDF66826F9}"/>
              </a:ext>
            </a:extLst>
          </p:cNvPr>
          <p:cNvSpPr txBox="1"/>
          <p:nvPr/>
        </p:nvSpPr>
        <p:spPr>
          <a:xfrm>
            <a:off x="6420525" y="3947918"/>
            <a:ext cx="5401875" cy="261610"/>
          </a:xfrm>
          <a:prstGeom prst="rect">
            <a:avLst/>
          </a:prstGeom>
          <a:solidFill>
            <a:srgbClr val="132E57"/>
          </a:solidFill>
        </p:spPr>
        <p:txBody>
          <a:bodyPr wrap="square" rtlCol="0">
            <a:spAutoFit/>
          </a:bodyPr>
          <a:lstStyle/>
          <a:p>
            <a:pPr lvl="0" fontAlgn="base">
              <a:spcBef>
                <a:spcPct val="0"/>
              </a:spcBef>
              <a:spcAft>
                <a:spcPct val="0"/>
              </a:spcAft>
            </a:pPr>
            <a:r>
              <a:rPr lang="en-AU" sz="1100" b="1" dirty="0">
                <a:solidFill>
                  <a:schemeClr val="bg1"/>
                </a:solidFill>
                <a:ea typeface="ＭＳ Ｐゴシック" pitchFamily="34" charset="-128"/>
                <a:cs typeface="Arial" charset="0"/>
              </a:rPr>
              <a:t>Valuation Multiples</a:t>
            </a:r>
            <a:endParaRPr lang="en-US" sz="1100" b="1" dirty="0">
              <a:solidFill>
                <a:schemeClr val="bg1"/>
              </a:solidFill>
              <a:ea typeface="ＭＳ Ｐゴシック" pitchFamily="34" charset="-128"/>
              <a:cs typeface="Arial" charset="0"/>
            </a:endParaRPr>
          </a:p>
        </p:txBody>
      </p:sp>
      <p:pic>
        <p:nvPicPr>
          <p:cNvPr id="4" name="Picture 3">
            <a:extLst>
              <a:ext uri="{FF2B5EF4-FFF2-40B4-BE49-F238E27FC236}">
                <a16:creationId xmlns:a16="http://schemas.microsoft.com/office/drawing/2014/main" id="{C66A106A-5878-4CA6-92EF-66C169B6C61D}"/>
              </a:ext>
            </a:extLst>
          </p:cNvPr>
          <p:cNvPicPr>
            <a:picLocks noChangeAspect="1"/>
          </p:cNvPicPr>
          <p:nvPr/>
        </p:nvPicPr>
        <p:blipFill>
          <a:blip r:embed="rId3"/>
          <a:stretch>
            <a:fillRect/>
          </a:stretch>
        </p:blipFill>
        <p:spPr>
          <a:xfrm>
            <a:off x="6420525" y="1490572"/>
            <a:ext cx="5400000" cy="2395348"/>
          </a:xfrm>
          <a:prstGeom prst="rect">
            <a:avLst/>
          </a:prstGeom>
        </p:spPr>
      </p:pic>
      <p:cxnSp>
        <p:nvCxnSpPr>
          <p:cNvPr id="12" name="Straight Connector 11">
            <a:extLst>
              <a:ext uri="{FF2B5EF4-FFF2-40B4-BE49-F238E27FC236}">
                <a16:creationId xmlns:a16="http://schemas.microsoft.com/office/drawing/2014/main" id="{BAFBB7CE-35D9-4EF7-B990-2F0ED66CF786}"/>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B14CCFFD-D500-4E3D-86D1-4CD18E4E260B}"/>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14" name="TextBox 13">
            <a:extLst>
              <a:ext uri="{FF2B5EF4-FFF2-40B4-BE49-F238E27FC236}">
                <a16:creationId xmlns:a16="http://schemas.microsoft.com/office/drawing/2014/main" id="{352271E6-444F-4472-B7DE-29DA8559088B}"/>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15" name="Oval 14">
            <a:extLst>
              <a:ext uri="{FF2B5EF4-FFF2-40B4-BE49-F238E27FC236}">
                <a16:creationId xmlns:a16="http://schemas.microsoft.com/office/drawing/2014/main" id="{F227A58A-A153-426D-9EED-9D25530803BB}"/>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6" name="TextBox 15">
            <a:extLst>
              <a:ext uri="{FF2B5EF4-FFF2-40B4-BE49-F238E27FC236}">
                <a16:creationId xmlns:a16="http://schemas.microsoft.com/office/drawing/2014/main" id="{8159AE5D-D97E-426A-9074-EDF64D9410B8}"/>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7" name="Oval 16">
            <a:extLst>
              <a:ext uri="{FF2B5EF4-FFF2-40B4-BE49-F238E27FC236}">
                <a16:creationId xmlns:a16="http://schemas.microsoft.com/office/drawing/2014/main" id="{88C3AADB-BBA5-4A09-B6CA-A60578231E63}"/>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8" name="TextBox 17">
            <a:extLst>
              <a:ext uri="{FF2B5EF4-FFF2-40B4-BE49-F238E27FC236}">
                <a16:creationId xmlns:a16="http://schemas.microsoft.com/office/drawing/2014/main" id="{0EFDBECE-AAF0-428D-9439-C947F3782C74}"/>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19" name="Oval 18">
            <a:extLst>
              <a:ext uri="{FF2B5EF4-FFF2-40B4-BE49-F238E27FC236}">
                <a16:creationId xmlns:a16="http://schemas.microsoft.com/office/drawing/2014/main" id="{38B1E650-4D4D-4998-A37D-B47F62F07B43}"/>
              </a:ext>
            </a:extLst>
          </p:cNvPr>
          <p:cNvSpPr/>
          <p:nvPr/>
        </p:nvSpPr>
        <p:spPr>
          <a:xfrm>
            <a:off x="7103913"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20" name="TextBox 19">
            <a:extLst>
              <a:ext uri="{FF2B5EF4-FFF2-40B4-BE49-F238E27FC236}">
                <a16:creationId xmlns:a16="http://schemas.microsoft.com/office/drawing/2014/main" id="{55947F28-6210-4794-B5E3-C74504D2D2A2}"/>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tx2"/>
                </a:solidFill>
              </a:rPr>
              <a:t>Transaction Opportunities</a:t>
            </a:r>
          </a:p>
        </p:txBody>
      </p:sp>
      <p:sp>
        <p:nvSpPr>
          <p:cNvPr id="21" name="Oval 20">
            <a:extLst>
              <a:ext uri="{FF2B5EF4-FFF2-40B4-BE49-F238E27FC236}">
                <a16:creationId xmlns:a16="http://schemas.microsoft.com/office/drawing/2014/main" id="{CA549F89-3ADA-442D-9F9F-C5EBFE7E8D47}"/>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22" name="TextBox 21">
            <a:extLst>
              <a:ext uri="{FF2B5EF4-FFF2-40B4-BE49-F238E27FC236}">
                <a16:creationId xmlns:a16="http://schemas.microsoft.com/office/drawing/2014/main" id="{C1A75AAF-B6A4-46B4-8474-E304116E375C}"/>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pic>
        <p:nvPicPr>
          <p:cNvPr id="6" name="Picture 5">
            <a:extLst>
              <a:ext uri="{FF2B5EF4-FFF2-40B4-BE49-F238E27FC236}">
                <a16:creationId xmlns:a16="http://schemas.microsoft.com/office/drawing/2014/main" id="{00D98013-D217-4912-AC4C-00F5FAE4A895}"/>
              </a:ext>
            </a:extLst>
          </p:cNvPr>
          <p:cNvPicPr>
            <a:picLocks noChangeAspect="1"/>
          </p:cNvPicPr>
          <p:nvPr/>
        </p:nvPicPr>
        <p:blipFill>
          <a:blip r:embed="rId4"/>
          <a:stretch>
            <a:fillRect/>
          </a:stretch>
        </p:blipFill>
        <p:spPr>
          <a:xfrm>
            <a:off x="6418652" y="4209528"/>
            <a:ext cx="5401874" cy="1046539"/>
          </a:xfrm>
          <a:prstGeom prst="rect">
            <a:avLst/>
          </a:prstGeom>
        </p:spPr>
      </p:pic>
    </p:spTree>
    <p:extLst>
      <p:ext uri="{BB962C8B-B14F-4D97-AF65-F5344CB8AC3E}">
        <p14:creationId xmlns:p14="http://schemas.microsoft.com/office/powerpoint/2010/main" val="17889126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ABAA298-93EA-42C9-A70A-BFE8441D171B}"/>
              </a:ext>
            </a:extLst>
          </p:cNvPr>
          <p:cNvSpPr txBox="1"/>
          <p:nvPr/>
        </p:nvSpPr>
        <p:spPr>
          <a:xfrm>
            <a:off x="370800" y="1198807"/>
            <a:ext cx="5400000" cy="261610"/>
          </a:xfrm>
          <a:prstGeom prst="rect">
            <a:avLst/>
          </a:prstGeom>
          <a:solidFill>
            <a:srgbClr val="132E57"/>
          </a:solidFill>
        </p:spPr>
        <p:txBody>
          <a:bodyPr wrap="square" rtlCol="0">
            <a:spAutoFit/>
          </a:bodyPr>
          <a:lstStyle/>
          <a:p>
            <a:r>
              <a:rPr lang="en-US" altLang="zh-CN" sz="1100" b="1" dirty="0">
                <a:solidFill>
                  <a:schemeClr val="bg1"/>
                </a:solidFill>
              </a:rPr>
              <a:t>Strategic Rationale</a:t>
            </a:r>
            <a:endParaRPr lang="en-CA" sz="1100" b="1" dirty="0">
              <a:solidFill>
                <a:schemeClr val="bg1"/>
              </a:solidFill>
            </a:endParaRPr>
          </a:p>
        </p:txBody>
      </p:sp>
      <p:sp>
        <p:nvSpPr>
          <p:cNvPr id="6" name="TextBox 5">
            <a:extLst>
              <a:ext uri="{FF2B5EF4-FFF2-40B4-BE49-F238E27FC236}">
                <a16:creationId xmlns:a16="http://schemas.microsoft.com/office/drawing/2014/main" id="{39C31B42-D631-4825-B5FB-F634EF377D0A}"/>
              </a:ext>
            </a:extLst>
          </p:cNvPr>
          <p:cNvSpPr txBox="1"/>
          <p:nvPr/>
        </p:nvSpPr>
        <p:spPr>
          <a:xfrm>
            <a:off x="370800" y="1471927"/>
            <a:ext cx="5400000" cy="925894"/>
          </a:xfrm>
          <a:prstGeom prst="rect">
            <a:avLst/>
          </a:prstGeom>
          <a:noFill/>
        </p:spPr>
        <p:txBody>
          <a:bodyPr wrap="square" rtlCol="0">
            <a:spAutoFit/>
          </a:bodyPr>
          <a:lstStyle/>
          <a:p>
            <a:pPr marL="171438" indent="-171438" fontAlgn="base">
              <a:spcBef>
                <a:spcPts val="500"/>
              </a:spcBef>
              <a:spcAft>
                <a:spcPct val="0"/>
              </a:spcAft>
              <a:buClr>
                <a:srgbClr val="1E3448"/>
              </a:buClr>
              <a:buSzPct val="150000"/>
              <a:buFont typeface="Arial" panose="020B0604020202020204" pitchFamily="34" charset="0"/>
              <a:buChar char="•"/>
              <a:defRPr/>
            </a:pPr>
            <a:r>
              <a:rPr lang="en-CA" sz="1000" dirty="0">
                <a:ea typeface="ＭＳ Ｐゴシック" pitchFamily="34" charset="-128"/>
                <a:cs typeface="Arial" charset="0"/>
              </a:rPr>
              <a:t>(When pitching a transaction opportunity to company management, it is best to give your top recommendation first as their time is valuable. If they are not interested in the first transaction, the next two recommendations are there to serve as a backup.)</a:t>
            </a:r>
          </a:p>
          <a:p>
            <a:pPr marL="171438" indent="-171438" fontAlgn="base">
              <a:spcBef>
                <a:spcPts val="500"/>
              </a:spcBef>
              <a:spcAft>
                <a:spcPct val="0"/>
              </a:spcAft>
              <a:buClr>
                <a:srgbClr val="1E3448"/>
              </a:buClr>
              <a:buSzPct val="150000"/>
              <a:buFont typeface="Arial" panose="020B0604020202020204" pitchFamily="34" charset="0"/>
              <a:buChar char="•"/>
              <a:defRPr/>
            </a:pPr>
            <a:r>
              <a:rPr lang="en-CA" sz="1000" dirty="0">
                <a:ea typeface="ＭＳ Ｐゴシック" pitchFamily="34" charset="-128"/>
                <a:cs typeface="Arial" charset="0"/>
              </a:rPr>
              <a:t>(There should still be strong strategic rationale to pursue these transactions, what are they? Are there diversification opportunities available? Scaling opportunities? Etc.) </a:t>
            </a:r>
            <a:endParaRPr lang="en-CA" sz="1000" dirty="0"/>
          </a:p>
        </p:txBody>
      </p:sp>
      <p:sp>
        <p:nvSpPr>
          <p:cNvPr id="35" name="TextBox 34">
            <a:extLst>
              <a:ext uri="{FF2B5EF4-FFF2-40B4-BE49-F238E27FC236}">
                <a16:creationId xmlns:a16="http://schemas.microsoft.com/office/drawing/2014/main" id="{53A58908-C90C-49C9-8374-6750AEE65C39}"/>
              </a:ext>
            </a:extLst>
          </p:cNvPr>
          <p:cNvSpPr txBox="1"/>
          <p:nvPr/>
        </p:nvSpPr>
        <p:spPr>
          <a:xfrm>
            <a:off x="370800" y="3947918"/>
            <a:ext cx="5400000" cy="261610"/>
          </a:xfrm>
          <a:prstGeom prst="rect">
            <a:avLst/>
          </a:prstGeom>
          <a:solidFill>
            <a:srgbClr val="132E57"/>
          </a:solidFill>
        </p:spPr>
        <p:txBody>
          <a:bodyPr wrap="square" rtlCol="0">
            <a:spAutoFit/>
          </a:bodyPr>
          <a:lstStyle/>
          <a:p>
            <a:pPr fontAlgn="base">
              <a:spcBef>
                <a:spcPts val="500"/>
              </a:spcBef>
              <a:spcAft>
                <a:spcPct val="0"/>
              </a:spcAft>
            </a:pPr>
            <a:r>
              <a:rPr lang="en-AU" sz="1100" b="1" dirty="0">
                <a:solidFill>
                  <a:schemeClr val="bg1"/>
                </a:solidFill>
                <a:ea typeface="ＭＳ Ｐゴシック" pitchFamily="34" charset="-128"/>
                <a:cs typeface="Arial" charset="0"/>
              </a:rPr>
              <a:t>Acquisition Opportunities</a:t>
            </a:r>
            <a:endParaRPr lang="en-US" sz="1100" b="1" dirty="0">
              <a:solidFill>
                <a:schemeClr val="bg1"/>
              </a:solidFill>
              <a:ea typeface="ＭＳ Ｐゴシック" pitchFamily="34" charset="-128"/>
              <a:cs typeface="Arial" charset="0"/>
            </a:endParaRPr>
          </a:p>
        </p:txBody>
      </p:sp>
      <p:sp>
        <p:nvSpPr>
          <p:cNvPr id="36" name="TextBox 35">
            <a:extLst>
              <a:ext uri="{FF2B5EF4-FFF2-40B4-BE49-F238E27FC236}">
                <a16:creationId xmlns:a16="http://schemas.microsoft.com/office/drawing/2014/main" id="{2B4C837F-1C9A-49E3-AB28-5B01EF509AD5}"/>
              </a:ext>
            </a:extLst>
          </p:cNvPr>
          <p:cNvSpPr txBox="1"/>
          <p:nvPr/>
        </p:nvSpPr>
        <p:spPr>
          <a:xfrm>
            <a:off x="6422400" y="1198807"/>
            <a:ext cx="5400000" cy="261610"/>
          </a:xfrm>
          <a:prstGeom prst="rect">
            <a:avLst/>
          </a:prstGeom>
          <a:solidFill>
            <a:srgbClr val="132E57"/>
          </a:solidFill>
        </p:spPr>
        <p:txBody>
          <a:bodyPr wrap="square" rtlCol="0">
            <a:spAutoFit/>
          </a:bodyPr>
          <a:lstStyle/>
          <a:p>
            <a:pPr lvl="0" fontAlgn="base">
              <a:spcBef>
                <a:spcPct val="0"/>
              </a:spcBef>
              <a:spcAft>
                <a:spcPct val="0"/>
              </a:spcAft>
            </a:pPr>
            <a:r>
              <a:rPr lang="en-US" sz="1100" b="1" dirty="0">
                <a:solidFill>
                  <a:schemeClr val="bg1"/>
                </a:solidFill>
                <a:ea typeface="ＭＳ Ｐゴシック" pitchFamily="34" charset="-128"/>
                <a:cs typeface="Arial" charset="0"/>
              </a:rPr>
              <a:t>Target A Revenue &amp; EBITDA</a:t>
            </a:r>
          </a:p>
        </p:txBody>
      </p:sp>
      <p:sp>
        <p:nvSpPr>
          <p:cNvPr id="37" name="TextBox 36">
            <a:extLst>
              <a:ext uri="{FF2B5EF4-FFF2-40B4-BE49-F238E27FC236}">
                <a16:creationId xmlns:a16="http://schemas.microsoft.com/office/drawing/2014/main" id="{93C0637C-E56B-474B-B2B6-ACE98B1DB4D6}"/>
              </a:ext>
            </a:extLst>
          </p:cNvPr>
          <p:cNvSpPr txBox="1"/>
          <p:nvPr/>
        </p:nvSpPr>
        <p:spPr>
          <a:xfrm>
            <a:off x="370800" y="4227119"/>
            <a:ext cx="5400000" cy="1118255"/>
          </a:xfrm>
          <a:prstGeom prst="rect">
            <a:avLst/>
          </a:prstGeom>
          <a:noFill/>
        </p:spPr>
        <p:txBody>
          <a:bodyPr wrap="square" rtlCol="0">
            <a:spAutoFit/>
          </a:bodyPr>
          <a:lstStyle/>
          <a:p>
            <a:pPr marL="171438" indent="-171438" fontAlgn="base">
              <a:spcBef>
                <a:spcPts val="500"/>
              </a:spcBef>
              <a:spcAft>
                <a:spcPct val="0"/>
              </a:spcAft>
              <a:buClr>
                <a:srgbClr val="1E3448"/>
              </a:buClr>
              <a:buSzPct val="150000"/>
              <a:buFont typeface="Arial" panose="020B0604020202020204" pitchFamily="34" charset="0"/>
              <a:buChar char="•"/>
              <a:defRPr/>
            </a:pPr>
            <a:r>
              <a:rPr lang="en-CA" sz="1000" dirty="0"/>
              <a:t>Target A</a:t>
            </a:r>
          </a:p>
          <a:p>
            <a:pPr marL="171438" indent="-171438" fontAlgn="base">
              <a:spcBef>
                <a:spcPts val="500"/>
              </a:spcBef>
              <a:spcAft>
                <a:spcPct val="0"/>
              </a:spcAft>
              <a:buClr>
                <a:srgbClr val="1E3448"/>
              </a:buClr>
              <a:buSzPct val="150000"/>
              <a:buFont typeface="Arial" panose="020B0604020202020204" pitchFamily="34" charset="0"/>
              <a:buChar char="•"/>
              <a:defRPr/>
            </a:pPr>
            <a:endParaRPr lang="en-CA" sz="1000" dirty="0"/>
          </a:p>
          <a:p>
            <a:pPr marL="171438" indent="-171438" fontAlgn="base">
              <a:spcBef>
                <a:spcPts val="500"/>
              </a:spcBef>
              <a:spcAft>
                <a:spcPct val="0"/>
              </a:spcAft>
              <a:buClr>
                <a:srgbClr val="1E3448"/>
              </a:buClr>
              <a:buSzPct val="150000"/>
              <a:buFont typeface="Arial" panose="020B0604020202020204" pitchFamily="34" charset="0"/>
              <a:buChar char="•"/>
              <a:defRPr/>
            </a:pPr>
            <a:endParaRPr lang="en-CA" sz="1000" dirty="0"/>
          </a:p>
          <a:p>
            <a:pPr marL="171438" indent="-171438" fontAlgn="base">
              <a:spcBef>
                <a:spcPts val="500"/>
              </a:spcBef>
              <a:spcAft>
                <a:spcPct val="0"/>
              </a:spcAft>
              <a:buClr>
                <a:srgbClr val="1E3448"/>
              </a:buClr>
              <a:buSzPct val="150000"/>
              <a:buFont typeface="Arial" panose="020B0604020202020204" pitchFamily="34" charset="0"/>
              <a:buChar char="•"/>
              <a:defRPr/>
            </a:pPr>
            <a:endParaRPr lang="en-CA" sz="1000" dirty="0"/>
          </a:p>
          <a:p>
            <a:pPr marL="171438" indent="-171438" fontAlgn="base">
              <a:spcBef>
                <a:spcPts val="500"/>
              </a:spcBef>
              <a:spcAft>
                <a:spcPct val="0"/>
              </a:spcAft>
              <a:buClr>
                <a:srgbClr val="1E3448"/>
              </a:buClr>
              <a:buSzPct val="150000"/>
              <a:buFont typeface="Arial" panose="020B0604020202020204" pitchFamily="34" charset="0"/>
              <a:buChar char="•"/>
              <a:defRPr/>
            </a:pPr>
            <a:r>
              <a:rPr lang="en-CA" sz="1000" dirty="0"/>
              <a:t>Target B</a:t>
            </a:r>
          </a:p>
        </p:txBody>
      </p:sp>
      <p:sp>
        <p:nvSpPr>
          <p:cNvPr id="38" name="TextBox 37">
            <a:extLst>
              <a:ext uri="{FF2B5EF4-FFF2-40B4-BE49-F238E27FC236}">
                <a16:creationId xmlns:a16="http://schemas.microsoft.com/office/drawing/2014/main" id="{B4EC5D77-E0C9-4466-A4D3-1CB8AD960FCE}"/>
              </a:ext>
            </a:extLst>
          </p:cNvPr>
          <p:cNvSpPr txBox="1"/>
          <p:nvPr/>
        </p:nvSpPr>
        <p:spPr>
          <a:xfrm>
            <a:off x="6422400" y="3947918"/>
            <a:ext cx="5400000" cy="261610"/>
          </a:xfrm>
          <a:prstGeom prst="rect">
            <a:avLst/>
          </a:prstGeom>
          <a:solidFill>
            <a:srgbClr val="132E57"/>
          </a:solidFill>
        </p:spPr>
        <p:txBody>
          <a:bodyPr wrap="square" rtlCol="0">
            <a:spAutoFit/>
          </a:bodyPr>
          <a:lstStyle/>
          <a:p>
            <a:pPr lvl="0" fontAlgn="base">
              <a:spcBef>
                <a:spcPct val="0"/>
              </a:spcBef>
              <a:spcAft>
                <a:spcPct val="0"/>
              </a:spcAft>
            </a:pPr>
            <a:r>
              <a:rPr lang="en-AU" sz="1100" b="1" dirty="0">
                <a:solidFill>
                  <a:schemeClr val="bg1"/>
                </a:solidFill>
                <a:ea typeface="ＭＳ Ｐゴシック" pitchFamily="34" charset="-128"/>
                <a:cs typeface="Arial" charset="0"/>
              </a:rPr>
              <a:t>Target A Revenue &amp; EBITDA Forecast</a:t>
            </a:r>
            <a:endParaRPr lang="en-US" sz="1100" b="1" dirty="0">
              <a:solidFill>
                <a:schemeClr val="bg1"/>
              </a:solidFill>
              <a:ea typeface="ＭＳ Ｐゴシック" pitchFamily="34" charset="-128"/>
              <a:cs typeface="Arial" charset="0"/>
            </a:endParaRPr>
          </a:p>
        </p:txBody>
      </p:sp>
      <p:sp>
        <p:nvSpPr>
          <p:cNvPr id="3" name="Title 2">
            <a:extLst>
              <a:ext uri="{FF2B5EF4-FFF2-40B4-BE49-F238E27FC236}">
                <a16:creationId xmlns:a16="http://schemas.microsoft.com/office/drawing/2014/main" id="{F390F1E9-2BDE-4FDC-8918-CD989FB97680}"/>
              </a:ext>
            </a:extLst>
          </p:cNvPr>
          <p:cNvSpPr>
            <a:spLocks noGrp="1"/>
          </p:cNvSpPr>
          <p:nvPr>
            <p:ph type="title"/>
          </p:nvPr>
        </p:nvSpPr>
        <p:spPr/>
        <p:txBody>
          <a:bodyPr>
            <a:normAutofit/>
          </a:bodyPr>
          <a:lstStyle/>
          <a:p>
            <a:r>
              <a:rPr lang="en-CA" dirty="0"/>
              <a:t>Recommendation: Content/Production Focus</a:t>
            </a:r>
          </a:p>
        </p:txBody>
      </p:sp>
      <p:cxnSp>
        <p:nvCxnSpPr>
          <p:cNvPr id="11" name="Straight Connector 10">
            <a:extLst>
              <a:ext uri="{FF2B5EF4-FFF2-40B4-BE49-F238E27FC236}">
                <a16:creationId xmlns:a16="http://schemas.microsoft.com/office/drawing/2014/main" id="{65BEB282-B2F6-44A6-A689-5B0A7D3ECB08}"/>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FC5A0A0C-3049-42D6-9115-9DBDE4354890}"/>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13" name="TextBox 12">
            <a:extLst>
              <a:ext uri="{FF2B5EF4-FFF2-40B4-BE49-F238E27FC236}">
                <a16:creationId xmlns:a16="http://schemas.microsoft.com/office/drawing/2014/main" id="{AF6721DA-E6A0-4A4D-93AC-1508A89C337E}"/>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14" name="Oval 13">
            <a:extLst>
              <a:ext uri="{FF2B5EF4-FFF2-40B4-BE49-F238E27FC236}">
                <a16:creationId xmlns:a16="http://schemas.microsoft.com/office/drawing/2014/main" id="{446BBE12-D58D-4A17-8E09-A0DFDB2B58AB}"/>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5" name="TextBox 14">
            <a:extLst>
              <a:ext uri="{FF2B5EF4-FFF2-40B4-BE49-F238E27FC236}">
                <a16:creationId xmlns:a16="http://schemas.microsoft.com/office/drawing/2014/main" id="{B028AF16-6F79-4D7C-86A8-B0085C5ED0D4}"/>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6" name="Oval 15">
            <a:extLst>
              <a:ext uri="{FF2B5EF4-FFF2-40B4-BE49-F238E27FC236}">
                <a16:creationId xmlns:a16="http://schemas.microsoft.com/office/drawing/2014/main" id="{80FC70E5-C905-4536-A296-9ED3BE489A45}"/>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7" name="TextBox 16">
            <a:extLst>
              <a:ext uri="{FF2B5EF4-FFF2-40B4-BE49-F238E27FC236}">
                <a16:creationId xmlns:a16="http://schemas.microsoft.com/office/drawing/2014/main" id="{51C980A2-1F28-48A2-9F80-4D94FC81F6DB}"/>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18" name="Oval 17">
            <a:extLst>
              <a:ext uri="{FF2B5EF4-FFF2-40B4-BE49-F238E27FC236}">
                <a16:creationId xmlns:a16="http://schemas.microsoft.com/office/drawing/2014/main" id="{69083DBC-C7C3-4758-982A-A5EFC3D1091A}"/>
              </a:ext>
            </a:extLst>
          </p:cNvPr>
          <p:cNvSpPr/>
          <p:nvPr/>
        </p:nvSpPr>
        <p:spPr>
          <a:xfrm>
            <a:off x="7103913"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9" name="TextBox 18">
            <a:extLst>
              <a:ext uri="{FF2B5EF4-FFF2-40B4-BE49-F238E27FC236}">
                <a16:creationId xmlns:a16="http://schemas.microsoft.com/office/drawing/2014/main" id="{AE106A0A-F05C-4D89-91BB-A5166505C8AF}"/>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tx2"/>
                </a:solidFill>
              </a:rPr>
              <a:t>Transaction Opportunities</a:t>
            </a:r>
          </a:p>
        </p:txBody>
      </p:sp>
      <p:sp>
        <p:nvSpPr>
          <p:cNvPr id="20" name="Oval 19">
            <a:extLst>
              <a:ext uri="{FF2B5EF4-FFF2-40B4-BE49-F238E27FC236}">
                <a16:creationId xmlns:a16="http://schemas.microsoft.com/office/drawing/2014/main" id="{3A2A49E3-83F3-4B58-96F3-C7160C747326}"/>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21" name="TextBox 20">
            <a:extLst>
              <a:ext uri="{FF2B5EF4-FFF2-40B4-BE49-F238E27FC236}">
                <a16:creationId xmlns:a16="http://schemas.microsoft.com/office/drawing/2014/main" id="{AF6499F2-BA70-436E-BBFB-1F111308FC4B}"/>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pic>
        <p:nvPicPr>
          <p:cNvPr id="22" name="Picture 21">
            <a:extLst>
              <a:ext uri="{FF2B5EF4-FFF2-40B4-BE49-F238E27FC236}">
                <a16:creationId xmlns:a16="http://schemas.microsoft.com/office/drawing/2014/main" id="{EF30B324-E7CF-4282-AB61-F74157CF7D0D}"/>
              </a:ext>
            </a:extLst>
          </p:cNvPr>
          <p:cNvPicPr>
            <a:picLocks noChangeAspect="1"/>
          </p:cNvPicPr>
          <p:nvPr/>
        </p:nvPicPr>
        <p:blipFill>
          <a:blip r:embed="rId3"/>
          <a:stretch>
            <a:fillRect/>
          </a:stretch>
        </p:blipFill>
        <p:spPr>
          <a:xfrm>
            <a:off x="6420525" y="1490572"/>
            <a:ext cx="5400000" cy="2395348"/>
          </a:xfrm>
          <a:prstGeom prst="rect">
            <a:avLst/>
          </a:prstGeom>
        </p:spPr>
      </p:pic>
      <p:pic>
        <p:nvPicPr>
          <p:cNvPr id="24" name="Picture 23">
            <a:extLst>
              <a:ext uri="{FF2B5EF4-FFF2-40B4-BE49-F238E27FC236}">
                <a16:creationId xmlns:a16="http://schemas.microsoft.com/office/drawing/2014/main" id="{54808B9C-C29D-4294-A52D-0D64EEF21639}"/>
              </a:ext>
            </a:extLst>
          </p:cNvPr>
          <p:cNvPicPr>
            <a:picLocks noChangeAspect="1"/>
          </p:cNvPicPr>
          <p:nvPr/>
        </p:nvPicPr>
        <p:blipFill>
          <a:blip r:embed="rId4"/>
          <a:stretch>
            <a:fillRect/>
          </a:stretch>
        </p:blipFill>
        <p:spPr>
          <a:xfrm>
            <a:off x="6418652" y="4209528"/>
            <a:ext cx="5401874" cy="1046539"/>
          </a:xfrm>
          <a:prstGeom prst="rect">
            <a:avLst/>
          </a:prstGeom>
        </p:spPr>
      </p:pic>
    </p:spTree>
    <p:extLst>
      <p:ext uri="{BB962C8B-B14F-4D97-AF65-F5344CB8AC3E}">
        <p14:creationId xmlns:p14="http://schemas.microsoft.com/office/powerpoint/2010/main" val="26158663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ABAA298-93EA-42C9-A70A-BFE8441D171B}"/>
              </a:ext>
            </a:extLst>
          </p:cNvPr>
          <p:cNvSpPr txBox="1"/>
          <p:nvPr/>
        </p:nvSpPr>
        <p:spPr>
          <a:xfrm>
            <a:off x="370800" y="1198807"/>
            <a:ext cx="5400000" cy="261610"/>
          </a:xfrm>
          <a:prstGeom prst="rect">
            <a:avLst/>
          </a:prstGeom>
          <a:solidFill>
            <a:srgbClr val="132E57"/>
          </a:solidFill>
        </p:spPr>
        <p:txBody>
          <a:bodyPr wrap="square" rtlCol="0">
            <a:spAutoFit/>
          </a:bodyPr>
          <a:lstStyle/>
          <a:p>
            <a:r>
              <a:rPr lang="en-US" altLang="zh-CN" sz="1100" b="1" dirty="0">
                <a:solidFill>
                  <a:schemeClr val="bg1"/>
                </a:solidFill>
              </a:rPr>
              <a:t>Strategic Rationale</a:t>
            </a:r>
            <a:endParaRPr lang="en-CA" sz="1100" b="1" dirty="0">
              <a:solidFill>
                <a:schemeClr val="bg1"/>
              </a:solidFill>
            </a:endParaRPr>
          </a:p>
        </p:txBody>
      </p:sp>
      <p:sp>
        <p:nvSpPr>
          <p:cNvPr id="6" name="TextBox 5">
            <a:extLst>
              <a:ext uri="{FF2B5EF4-FFF2-40B4-BE49-F238E27FC236}">
                <a16:creationId xmlns:a16="http://schemas.microsoft.com/office/drawing/2014/main" id="{39C31B42-D631-4825-B5FB-F634EF377D0A}"/>
              </a:ext>
            </a:extLst>
          </p:cNvPr>
          <p:cNvSpPr txBox="1"/>
          <p:nvPr/>
        </p:nvSpPr>
        <p:spPr>
          <a:xfrm>
            <a:off x="370800" y="1471927"/>
            <a:ext cx="5400000" cy="925894"/>
          </a:xfrm>
          <a:prstGeom prst="rect">
            <a:avLst/>
          </a:prstGeom>
          <a:noFill/>
        </p:spPr>
        <p:txBody>
          <a:bodyPr wrap="square" rtlCol="0">
            <a:spAutoFit/>
          </a:bodyPr>
          <a:lstStyle/>
          <a:p>
            <a:pPr marL="171438" indent="-171438" fontAlgn="base">
              <a:spcBef>
                <a:spcPts val="500"/>
              </a:spcBef>
              <a:spcAft>
                <a:spcPct val="0"/>
              </a:spcAft>
              <a:buClr>
                <a:srgbClr val="1E3448"/>
              </a:buClr>
              <a:buSzPct val="150000"/>
              <a:buFont typeface="Arial" panose="020B0604020202020204" pitchFamily="34" charset="0"/>
              <a:buChar char="•"/>
              <a:defRPr/>
            </a:pPr>
            <a:r>
              <a:rPr lang="en-CA" sz="1000" dirty="0">
                <a:ea typeface="ＭＳ Ｐゴシック" pitchFamily="34" charset="-128"/>
                <a:cs typeface="Arial" charset="0"/>
              </a:rPr>
              <a:t>(When pitching a transaction opportunity to company management, it is best to give your top recommendation first as their time is valuable. If they are not interested in the first transaction, the next two recommendations are there to serve as a backup.)</a:t>
            </a:r>
          </a:p>
          <a:p>
            <a:pPr marL="171438" indent="-171438" fontAlgn="base">
              <a:spcBef>
                <a:spcPts val="500"/>
              </a:spcBef>
              <a:spcAft>
                <a:spcPct val="0"/>
              </a:spcAft>
              <a:buClr>
                <a:srgbClr val="1E3448"/>
              </a:buClr>
              <a:buSzPct val="150000"/>
              <a:buFont typeface="Arial" panose="020B0604020202020204" pitchFamily="34" charset="0"/>
              <a:buChar char="•"/>
              <a:defRPr/>
            </a:pPr>
            <a:r>
              <a:rPr lang="en-CA" sz="1000" dirty="0">
                <a:ea typeface="ＭＳ Ｐゴシック" pitchFamily="34" charset="-128"/>
                <a:cs typeface="Arial" charset="0"/>
              </a:rPr>
              <a:t>(There should still be strong strategic rationale to pursue these transactions, what are they? Are there diversification opportunities available? Scaling opportunities? Etc.) </a:t>
            </a:r>
            <a:endParaRPr lang="en-CA" sz="1000" dirty="0"/>
          </a:p>
        </p:txBody>
      </p:sp>
      <p:sp>
        <p:nvSpPr>
          <p:cNvPr id="35" name="TextBox 34">
            <a:extLst>
              <a:ext uri="{FF2B5EF4-FFF2-40B4-BE49-F238E27FC236}">
                <a16:creationId xmlns:a16="http://schemas.microsoft.com/office/drawing/2014/main" id="{53A58908-C90C-49C9-8374-6750AEE65C39}"/>
              </a:ext>
            </a:extLst>
          </p:cNvPr>
          <p:cNvSpPr txBox="1"/>
          <p:nvPr/>
        </p:nvSpPr>
        <p:spPr>
          <a:xfrm>
            <a:off x="370800" y="3947918"/>
            <a:ext cx="5400000" cy="261610"/>
          </a:xfrm>
          <a:prstGeom prst="rect">
            <a:avLst/>
          </a:prstGeom>
          <a:solidFill>
            <a:srgbClr val="132E57"/>
          </a:solidFill>
        </p:spPr>
        <p:txBody>
          <a:bodyPr wrap="square" rtlCol="0">
            <a:spAutoFit/>
          </a:bodyPr>
          <a:lstStyle/>
          <a:p>
            <a:pPr fontAlgn="base">
              <a:spcBef>
                <a:spcPts val="500"/>
              </a:spcBef>
              <a:spcAft>
                <a:spcPct val="0"/>
              </a:spcAft>
            </a:pPr>
            <a:r>
              <a:rPr lang="en-AU" sz="1100" b="1" dirty="0">
                <a:solidFill>
                  <a:schemeClr val="bg1"/>
                </a:solidFill>
                <a:ea typeface="ＭＳ Ｐゴシック" pitchFamily="34" charset="-128"/>
                <a:cs typeface="Arial" charset="0"/>
              </a:rPr>
              <a:t>Acquisition Opportunities</a:t>
            </a:r>
            <a:endParaRPr lang="en-US" sz="1100" b="1" dirty="0">
              <a:solidFill>
                <a:schemeClr val="bg1"/>
              </a:solidFill>
              <a:ea typeface="ＭＳ Ｐゴシック" pitchFamily="34" charset="-128"/>
              <a:cs typeface="Arial" charset="0"/>
            </a:endParaRPr>
          </a:p>
        </p:txBody>
      </p:sp>
      <p:sp>
        <p:nvSpPr>
          <p:cNvPr id="36" name="TextBox 35">
            <a:extLst>
              <a:ext uri="{FF2B5EF4-FFF2-40B4-BE49-F238E27FC236}">
                <a16:creationId xmlns:a16="http://schemas.microsoft.com/office/drawing/2014/main" id="{2B4C837F-1C9A-49E3-AB28-5B01EF509AD5}"/>
              </a:ext>
            </a:extLst>
          </p:cNvPr>
          <p:cNvSpPr txBox="1"/>
          <p:nvPr/>
        </p:nvSpPr>
        <p:spPr>
          <a:xfrm>
            <a:off x="6422400" y="1198807"/>
            <a:ext cx="5400000" cy="261610"/>
          </a:xfrm>
          <a:prstGeom prst="rect">
            <a:avLst/>
          </a:prstGeom>
          <a:solidFill>
            <a:srgbClr val="132E57"/>
          </a:solidFill>
        </p:spPr>
        <p:txBody>
          <a:bodyPr wrap="square" rtlCol="0">
            <a:spAutoFit/>
          </a:bodyPr>
          <a:lstStyle/>
          <a:p>
            <a:pPr lvl="0" fontAlgn="base">
              <a:spcBef>
                <a:spcPct val="0"/>
              </a:spcBef>
              <a:spcAft>
                <a:spcPct val="0"/>
              </a:spcAft>
            </a:pPr>
            <a:r>
              <a:rPr lang="en-US" sz="1100" b="1" dirty="0">
                <a:solidFill>
                  <a:schemeClr val="bg1"/>
                </a:solidFill>
                <a:ea typeface="ＭＳ Ｐゴシック" pitchFamily="34" charset="-128"/>
                <a:cs typeface="Arial" charset="0"/>
              </a:rPr>
              <a:t>Target C Revenue &amp; EBITDA</a:t>
            </a:r>
          </a:p>
        </p:txBody>
      </p:sp>
      <p:sp>
        <p:nvSpPr>
          <p:cNvPr id="37" name="TextBox 36">
            <a:extLst>
              <a:ext uri="{FF2B5EF4-FFF2-40B4-BE49-F238E27FC236}">
                <a16:creationId xmlns:a16="http://schemas.microsoft.com/office/drawing/2014/main" id="{93C0637C-E56B-474B-B2B6-ACE98B1DB4D6}"/>
              </a:ext>
            </a:extLst>
          </p:cNvPr>
          <p:cNvSpPr txBox="1"/>
          <p:nvPr/>
        </p:nvSpPr>
        <p:spPr>
          <a:xfrm>
            <a:off x="370800" y="4227119"/>
            <a:ext cx="5400000" cy="1118255"/>
          </a:xfrm>
          <a:prstGeom prst="rect">
            <a:avLst/>
          </a:prstGeom>
          <a:noFill/>
        </p:spPr>
        <p:txBody>
          <a:bodyPr wrap="square" rtlCol="0">
            <a:spAutoFit/>
          </a:bodyPr>
          <a:lstStyle/>
          <a:p>
            <a:pPr marL="171438" indent="-171438" fontAlgn="base">
              <a:spcBef>
                <a:spcPts val="500"/>
              </a:spcBef>
              <a:spcAft>
                <a:spcPct val="0"/>
              </a:spcAft>
              <a:buClr>
                <a:srgbClr val="1E3448"/>
              </a:buClr>
              <a:buSzPct val="150000"/>
              <a:buFont typeface="Arial" panose="020B0604020202020204" pitchFamily="34" charset="0"/>
              <a:buChar char="•"/>
              <a:defRPr/>
            </a:pPr>
            <a:r>
              <a:rPr lang="en-CA" sz="1000" dirty="0"/>
              <a:t>Target C</a:t>
            </a:r>
          </a:p>
          <a:p>
            <a:pPr marL="171438" indent="-171438" fontAlgn="base">
              <a:spcBef>
                <a:spcPts val="500"/>
              </a:spcBef>
              <a:spcAft>
                <a:spcPct val="0"/>
              </a:spcAft>
              <a:buClr>
                <a:srgbClr val="1E3448"/>
              </a:buClr>
              <a:buSzPct val="150000"/>
              <a:buFont typeface="Arial" panose="020B0604020202020204" pitchFamily="34" charset="0"/>
              <a:buChar char="•"/>
              <a:defRPr/>
            </a:pPr>
            <a:endParaRPr lang="en-CA" sz="1000" dirty="0"/>
          </a:p>
          <a:p>
            <a:pPr marL="171438" indent="-171438" fontAlgn="base">
              <a:spcBef>
                <a:spcPts val="500"/>
              </a:spcBef>
              <a:spcAft>
                <a:spcPct val="0"/>
              </a:spcAft>
              <a:buClr>
                <a:srgbClr val="1E3448"/>
              </a:buClr>
              <a:buSzPct val="150000"/>
              <a:buFont typeface="Arial" panose="020B0604020202020204" pitchFamily="34" charset="0"/>
              <a:buChar char="•"/>
              <a:defRPr/>
            </a:pPr>
            <a:endParaRPr lang="en-CA" sz="1000" dirty="0"/>
          </a:p>
          <a:p>
            <a:pPr marL="171438" indent="-171438" fontAlgn="base">
              <a:spcBef>
                <a:spcPts val="500"/>
              </a:spcBef>
              <a:spcAft>
                <a:spcPct val="0"/>
              </a:spcAft>
              <a:buClr>
                <a:srgbClr val="1E3448"/>
              </a:buClr>
              <a:buSzPct val="150000"/>
              <a:buFont typeface="Arial" panose="020B0604020202020204" pitchFamily="34" charset="0"/>
              <a:buChar char="•"/>
              <a:defRPr/>
            </a:pPr>
            <a:endParaRPr lang="en-CA" sz="1000" dirty="0"/>
          </a:p>
          <a:p>
            <a:pPr marL="171438" indent="-171438" fontAlgn="base">
              <a:spcBef>
                <a:spcPts val="500"/>
              </a:spcBef>
              <a:spcAft>
                <a:spcPct val="0"/>
              </a:spcAft>
              <a:buClr>
                <a:srgbClr val="1E3448"/>
              </a:buClr>
              <a:buSzPct val="150000"/>
              <a:buFont typeface="Arial" panose="020B0604020202020204" pitchFamily="34" charset="0"/>
              <a:buChar char="•"/>
              <a:defRPr/>
            </a:pPr>
            <a:r>
              <a:rPr lang="en-CA" sz="1000" dirty="0"/>
              <a:t>Target D</a:t>
            </a:r>
          </a:p>
        </p:txBody>
      </p:sp>
      <p:sp>
        <p:nvSpPr>
          <p:cNvPr id="38" name="TextBox 37">
            <a:extLst>
              <a:ext uri="{FF2B5EF4-FFF2-40B4-BE49-F238E27FC236}">
                <a16:creationId xmlns:a16="http://schemas.microsoft.com/office/drawing/2014/main" id="{B4EC5D77-E0C9-4466-A4D3-1CB8AD960FCE}"/>
              </a:ext>
            </a:extLst>
          </p:cNvPr>
          <p:cNvSpPr txBox="1"/>
          <p:nvPr/>
        </p:nvSpPr>
        <p:spPr>
          <a:xfrm>
            <a:off x="6422400" y="3947918"/>
            <a:ext cx="5400000" cy="261610"/>
          </a:xfrm>
          <a:prstGeom prst="rect">
            <a:avLst/>
          </a:prstGeom>
          <a:solidFill>
            <a:srgbClr val="132E57"/>
          </a:solidFill>
        </p:spPr>
        <p:txBody>
          <a:bodyPr wrap="square" rtlCol="0">
            <a:spAutoFit/>
          </a:bodyPr>
          <a:lstStyle/>
          <a:p>
            <a:pPr lvl="0" fontAlgn="base">
              <a:spcBef>
                <a:spcPct val="0"/>
              </a:spcBef>
              <a:spcAft>
                <a:spcPct val="0"/>
              </a:spcAft>
            </a:pPr>
            <a:r>
              <a:rPr lang="en-AU" sz="1100" b="1" dirty="0">
                <a:solidFill>
                  <a:schemeClr val="bg1"/>
                </a:solidFill>
                <a:ea typeface="ＭＳ Ｐゴシック" pitchFamily="34" charset="-128"/>
                <a:cs typeface="Arial" charset="0"/>
              </a:rPr>
              <a:t>Target C Revenue &amp; EBITDA Forecast</a:t>
            </a:r>
            <a:endParaRPr lang="en-US" sz="1100" b="1" dirty="0">
              <a:solidFill>
                <a:schemeClr val="bg1"/>
              </a:solidFill>
              <a:ea typeface="ＭＳ Ｐゴシック" pitchFamily="34" charset="-128"/>
              <a:cs typeface="Arial" charset="0"/>
            </a:endParaRPr>
          </a:p>
        </p:txBody>
      </p:sp>
      <p:sp>
        <p:nvSpPr>
          <p:cNvPr id="3" name="Title 2">
            <a:extLst>
              <a:ext uri="{FF2B5EF4-FFF2-40B4-BE49-F238E27FC236}">
                <a16:creationId xmlns:a16="http://schemas.microsoft.com/office/drawing/2014/main" id="{F390F1E9-2BDE-4FDC-8918-CD989FB97680}"/>
              </a:ext>
            </a:extLst>
          </p:cNvPr>
          <p:cNvSpPr>
            <a:spLocks noGrp="1"/>
          </p:cNvSpPr>
          <p:nvPr>
            <p:ph type="title"/>
          </p:nvPr>
        </p:nvSpPr>
        <p:spPr/>
        <p:txBody>
          <a:bodyPr>
            <a:normAutofit/>
          </a:bodyPr>
          <a:lstStyle/>
          <a:p>
            <a:r>
              <a:rPr lang="en-CA" dirty="0"/>
              <a:t>Recommendation: Content/Production Focus</a:t>
            </a:r>
          </a:p>
        </p:txBody>
      </p:sp>
      <p:cxnSp>
        <p:nvCxnSpPr>
          <p:cNvPr id="11" name="Straight Connector 10">
            <a:extLst>
              <a:ext uri="{FF2B5EF4-FFF2-40B4-BE49-F238E27FC236}">
                <a16:creationId xmlns:a16="http://schemas.microsoft.com/office/drawing/2014/main" id="{65BEB282-B2F6-44A6-A689-5B0A7D3ECB08}"/>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FC5A0A0C-3049-42D6-9115-9DBDE4354890}"/>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13" name="TextBox 12">
            <a:extLst>
              <a:ext uri="{FF2B5EF4-FFF2-40B4-BE49-F238E27FC236}">
                <a16:creationId xmlns:a16="http://schemas.microsoft.com/office/drawing/2014/main" id="{AF6721DA-E6A0-4A4D-93AC-1508A89C337E}"/>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14" name="Oval 13">
            <a:extLst>
              <a:ext uri="{FF2B5EF4-FFF2-40B4-BE49-F238E27FC236}">
                <a16:creationId xmlns:a16="http://schemas.microsoft.com/office/drawing/2014/main" id="{446BBE12-D58D-4A17-8E09-A0DFDB2B58AB}"/>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5" name="TextBox 14">
            <a:extLst>
              <a:ext uri="{FF2B5EF4-FFF2-40B4-BE49-F238E27FC236}">
                <a16:creationId xmlns:a16="http://schemas.microsoft.com/office/drawing/2014/main" id="{B028AF16-6F79-4D7C-86A8-B0085C5ED0D4}"/>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6" name="Oval 15">
            <a:extLst>
              <a:ext uri="{FF2B5EF4-FFF2-40B4-BE49-F238E27FC236}">
                <a16:creationId xmlns:a16="http://schemas.microsoft.com/office/drawing/2014/main" id="{80FC70E5-C905-4536-A296-9ED3BE489A45}"/>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7" name="TextBox 16">
            <a:extLst>
              <a:ext uri="{FF2B5EF4-FFF2-40B4-BE49-F238E27FC236}">
                <a16:creationId xmlns:a16="http://schemas.microsoft.com/office/drawing/2014/main" id="{51C980A2-1F28-48A2-9F80-4D94FC81F6DB}"/>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18" name="Oval 17">
            <a:extLst>
              <a:ext uri="{FF2B5EF4-FFF2-40B4-BE49-F238E27FC236}">
                <a16:creationId xmlns:a16="http://schemas.microsoft.com/office/drawing/2014/main" id="{69083DBC-C7C3-4758-982A-A5EFC3D1091A}"/>
              </a:ext>
            </a:extLst>
          </p:cNvPr>
          <p:cNvSpPr/>
          <p:nvPr/>
        </p:nvSpPr>
        <p:spPr>
          <a:xfrm>
            <a:off x="7103913"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9" name="TextBox 18">
            <a:extLst>
              <a:ext uri="{FF2B5EF4-FFF2-40B4-BE49-F238E27FC236}">
                <a16:creationId xmlns:a16="http://schemas.microsoft.com/office/drawing/2014/main" id="{AE106A0A-F05C-4D89-91BB-A5166505C8AF}"/>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tx2"/>
                </a:solidFill>
              </a:rPr>
              <a:t>Transaction Opportunities</a:t>
            </a:r>
          </a:p>
        </p:txBody>
      </p:sp>
      <p:sp>
        <p:nvSpPr>
          <p:cNvPr id="20" name="Oval 19">
            <a:extLst>
              <a:ext uri="{FF2B5EF4-FFF2-40B4-BE49-F238E27FC236}">
                <a16:creationId xmlns:a16="http://schemas.microsoft.com/office/drawing/2014/main" id="{3A2A49E3-83F3-4B58-96F3-C7160C747326}"/>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21" name="TextBox 20">
            <a:extLst>
              <a:ext uri="{FF2B5EF4-FFF2-40B4-BE49-F238E27FC236}">
                <a16:creationId xmlns:a16="http://schemas.microsoft.com/office/drawing/2014/main" id="{AF6499F2-BA70-436E-BBFB-1F111308FC4B}"/>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pic>
        <p:nvPicPr>
          <p:cNvPr id="22" name="Picture 21">
            <a:extLst>
              <a:ext uri="{FF2B5EF4-FFF2-40B4-BE49-F238E27FC236}">
                <a16:creationId xmlns:a16="http://schemas.microsoft.com/office/drawing/2014/main" id="{EF30B324-E7CF-4282-AB61-F74157CF7D0D}"/>
              </a:ext>
            </a:extLst>
          </p:cNvPr>
          <p:cNvPicPr>
            <a:picLocks noChangeAspect="1"/>
          </p:cNvPicPr>
          <p:nvPr/>
        </p:nvPicPr>
        <p:blipFill>
          <a:blip r:embed="rId3"/>
          <a:stretch>
            <a:fillRect/>
          </a:stretch>
        </p:blipFill>
        <p:spPr>
          <a:xfrm>
            <a:off x="6420525" y="1490572"/>
            <a:ext cx="5400000" cy="2395348"/>
          </a:xfrm>
          <a:prstGeom prst="rect">
            <a:avLst/>
          </a:prstGeom>
        </p:spPr>
      </p:pic>
      <p:pic>
        <p:nvPicPr>
          <p:cNvPr id="24" name="Picture 23">
            <a:extLst>
              <a:ext uri="{FF2B5EF4-FFF2-40B4-BE49-F238E27FC236}">
                <a16:creationId xmlns:a16="http://schemas.microsoft.com/office/drawing/2014/main" id="{54808B9C-C29D-4294-A52D-0D64EEF21639}"/>
              </a:ext>
            </a:extLst>
          </p:cNvPr>
          <p:cNvPicPr>
            <a:picLocks noChangeAspect="1"/>
          </p:cNvPicPr>
          <p:nvPr/>
        </p:nvPicPr>
        <p:blipFill>
          <a:blip r:embed="rId4"/>
          <a:stretch>
            <a:fillRect/>
          </a:stretch>
        </p:blipFill>
        <p:spPr>
          <a:xfrm>
            <a:off x="6418652" y="4209528"/>
            <a:ext cx="5401874" cy="1046539"/>
          </a:xfrm>
          <a:prstGeom prst="rect">
            <a:avLst/>
          </a:prstGeom>
        </p:spPr>
      </p:pic>
    </p:spTree>
    <p:extLst>
      <p:ext uri="{BB962C8B-B14F-4D97-AF65-F5344CB8AC3E}">
        <p14:creationId xmlns:p14="http://schemas.microsoft.com/office/powerpoint/2010/main" val="26313393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Team Overview</a:t>
            </a:r>
          </a:p>
        </p:txBody>
      </p:sp>
    </p:spTree>
    <p:extLst>
      <p:ext uri="{BB962C8B-B14F-4D97-AF65-F5344CB8AC3E}">
        <p14:creationId xmlns:p14="http://schemas.microsoft.com/office/powerpoint/2010/main" val="673720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E169F96-C586-4727-AF0E-D29F271FB5E9}"/>
              </a:ext>
            </a:extLst>
          </p:cNvPr>
          <p:cNvSpPr>
            <a:spLocks noGrp="1"/>
          </p:cNvSpPr>
          <p:nvPr>
            <p:ph type="title"/>
          </p:nvPr>
        </p:nvSpPr>
        <p:spPr/>
        <p:txBody>
          <a:bodyPr/>
          <a:lstStyle/>
          <a:p>
            <a:r>
              <a:rPr lang="en-CA" dirty="0"/>
              <a:t>Investment Banking Team</a:t>
            </a:r>
          </a:p>
        </p:txBody>
      </p:sp>
      <p:sp>
        <p:nvSpPr>
          <p:cNvPr id="21" name="Rectangle 1">
            <a:extLst>
              <a:ext uri="{FF2B5EF4-FFF2-40B4-BE49-F238E27FC236}">
                <a16:creationId xmlns:a16="http://schemas.microsoft.com/office/drawing/2014/main" id="{99F9DEED-8B01-4C9D-AF64-44CDF598117D}"/>
              </a:ext>
            </a:extLst>
          </p:cNvPr>
          <p:cNvSpPr>
            <a:spLocks noChangeArrowheads="1"/>
          </p:cNvSpPr>
          <p:nvPr/>
        </p:nvSpPr>
        <p:spPr bwMode="auto">
          <a:xfrm>
            <a:off x="370800" y="1534566"/>
            <a:ext cx="11451600" cy="93871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238105" lvl="1" indent="-171438" fontAlgn="base">
              <a:spcBef>
                <a:spcPct val="0"/>
              </a:spcBef>
              <a:spcAft>
                <a:spcPts val="300"/>
              </a:spcAft>
              <a:buClr>
                <a:srgbClr val="003399"/>
              </a:buClr>
              <a:buFont typeface="Wingdings" panose="05000000000000000000" pitchFamily="2" charset="2"/>
              <a:buChar char="§"/>
              <a:defRPr/>
            </a:pPr>
            <a:r>
              <a:rPr lang="en-US" sz="1000" dirty="0">
                <a:solidFill>
                  <a:srgbClr val="000000"/>
                </a:solidFill>
                <a:ea typeface="MS PGothic"/>
                <a:cs typeface="Arial"/>
              </a:rPr>
              <a:t>“Our team is composed of a comprehensive roster of experienced and knowledgeable seniors and juniors to execute this transaction”</a:t>
            </a:r>
          </a:p>
          <a:p>
            <a:pPr marL="695271" lvl="2" indent="-171438" fontAlgn="base">
              <a:spcBef>
                <a:spcPct val="0"/>
              </a:spcBef>
              <a:spcAft>
                <a:spcPts val="300"/>
              </a:spcAft>
              <a:buClr>
                <a:srgbClr val="003399"/>
              </a:buClr>
              <a:buFont typeface="Wingdings" panose="05000000000000000000" pitchFamily="2" charset="2"/>
              <a:buChar char="§"/>
              <a:defRPr/>
            </a:pPr>
            <a:r>
              <a:rPr lang="en-US" sz="1000" dirty="0">
                <a:solidFill>
                  <a:srgbClr val="000000"/>
                </a:solidFill>
                <a:ea typeface="MS PGothic"/>
                <a:cs typeface="Arial"/>
              </a:rPr>
              <a:t>(For sell-side pitchbooks: What previous transaction experience does the team have? What is their background and education? How many years experience in the industry? What previous relevant positions have the directors held?)</a:t>
            </a:r>
          </a:p>
          <a:p>
            <a:pPr marL="695271" lvl="2" indent="-171438" fontAlgn="base">
              <a:spcBef>
                <a:spcPct val="0"/>
              </a:spcBef>
              <a:spcAft>
                <a:spcPts val="300"/>
              </a:spcAft>
              <a:buClr>
                <a:srgbClr val="003399"/>
              </a:buClr>
              <a:buFont typeface="Wingdings" panose="05000000000000000000" pitchFamily="2" charset="2"/>
              <a:buChar char="§"/>
              <a:defRPr/>
            </a:pPr>
            <a:r>
              <a:rPr lang="en-US" sz="1000" dirty="0">
                <a:solidFill>
                  <a:srgbClr val="000000"/>
                </a:solidFill>
                <a:ea typeface="MS PGothic"/>
                <a:cs typeface="Arial"/>
              </a:rPr>
              <a:t>(For buy-side pitchbooks: How extensive are the personnel resources of the bank? What divisions of the bank can contribute to what element of the transaction? How can I contact the different individuals listed?)</a:t>
            </a:r>
          </a:p>
        </p:txBody>
      </p:sp>
      <p:graphicFrame>
        <p:nvGraphicFramePr>
          <p:cNvPr id="22" name="Table 21">
            <a:extLst>
              <a:ext uri="{FF2B5EF4-FFF2-40B4-BE49-F238E27FC236}">
                <a16:creationId xmlns:a16="http://schemas.microsoft.com/office/drawing/2014/main" id="{F034372A-1CBE-4AFC-8849-089F64FB1628}"/>
              </a:ext>
            </a:extLst>
          </p:cNvPr>
          <p:cNvGraphicFramePr>
            <a:graphicFrameLocks noGrp="1"/>
          </p:cNvGraphicFramePr>
          <p:nvPr>
            <p:extLst>
              <p:ext uri="{D42A27DB-BD31-4B8C-83A1-F6EECF244321}">
                <p14:modId xmlns:p14="http://schemas.microsoft.com/office/powerpoint/2010/main" val="479454480"/>
              </p:ext>
            </p:extLst>
          </p:nvPr>
        </p:nvGraphicFramePr>
        <p:xfrm>
          <a:off x="371475" y="2511611"/>
          <a:ext cx="3038471" cy="1156547"/>
        </p:xfrm>
        <a:graphic>
          <a:graphicData uri="http://schemas.openxmlformats.org/drawingml/2006/table">
            <a:tbl>
              <a:tblPr/>
              <a:tblGrid>
                <a:gridCol w="3038471">
                  <a:extLst>
                    <a:ext uri="{9D8B030D-6E8A-4147-A177-3AD203B41FA5}">
                      <a16:colId xmlns:a16="http://schemas.microsoft.com/office/drawing/2014/main" val="20000"/>
                    </a:ext>
                  </a:extLst>
                </a:gridCol>
              </a:tblGrid>
              <a:tr h="259080">
                <a:tc>
                  <a:txBody>
                    <a:bodyPr/>
                    <a:lstStyle/>
                    <a:p>
                      <a:pPr marL="0" marR="0" lvl="0" indent="0" algn="ctr" defTabSz="914400" rtl="0" eaLnBrk="1" fontAlgn="base" latinLnBrk="0" hangingPunct="1">
                        <a:lnSpc>
                          <a:spcPct val="100000"/>
                        </a:lnSpc>
                        <a:spcBef>
                          <a:spcPts val="500"/>
                        </a:spcBef>
                        <a:spcAft>
                          <a:spcPct val="0"/>
                        </a:spcAft>
                        <a:buClrTx/>
                        <a:buSzTx/>
                        <a:buFontTx/>
                        <a:buNone/>
                        <a:tabLst/>
                      </a:pPr>
                      <a:r>
                        <a:rPr kumimoji="0" lang="en-AU" sz="1100" b="1" i="0" u="none" strike="noStrike" cap="none" normalizeH="0" baseline="0" dirty="0">
                          <a:ln>
                            <a:noFill/>
                          </a:ln>
                          <a:solidFill>
                            <a:schemeClr val="bg1"/>
                          </a:solidFill>
                          <a:effectLst/>
                          <a:latin typeface="+mn-lt"/>
                          <a:ea typeface="ＭＳ Ｐゴシック" pitchFamily="34" charset="-128"/>
                          <a:cs typeface="Arial" charset="0"/>
                        </a:rPr>
                        <a:t>M&amp;A Group</a:t>
                      </a:r>
                      <a:endParaRPr kumimoji="0" lang="en-US" sz="1100" b="1" i="0" u="none" strike="noStrike" cap="none" normalizeH="0" baseline="0" dirty="0">
                        <a:ln>
                          <a:noFill/>
                        </a:ln>
                        <a:solidFill>
                          <a:schemeClr val="bg1"/>
                        </a:solidFill>
                        <a:effectLst/>
                        <a:latin typeface="+mn-lt"/>
                        <a:ea typeface="ＭＳ Ｐゴシック" pitchFamily="34" charset="-128"/>
                        <a:cs typeface="Arial" charset="0"/>
                      </a:endParaRPr>
                    </a:p>
                  </a:txBody>
                  <a:tcPr marL="73152" marR="73152" anchor="ctr" horzOverflow="overflow">
                    <a:lnL w="381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897467">
                <a:tc>
                  <a:txBody>
                    <a:bodyPr/>
                    <a:lstStyle/>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First Last Name – Position, Head of, Group</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Phone Number</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Email Address</a:t>
                      </a:r>
                    </a:p>
                    <a:p>
                      <a:pPr marL="0" marR="0" lvl="0" indent="0" algn="ctr" defTabSz="914400" rtl="0" eaLnBrk="1" fontAlgn="base" latinLnBrk="0" hangingPunct="1">
                        <a:lnSpc>
                          <a:spcPct val="100000"/>
                        </a:lnSpc>
                        <a:spcBef>
                          <a:spcPts val="500"/>
                        </a:spcBef>
                        <a:spcAft>
                          <a:spcPct val="0"/>
                        </a:spcAft>
                        <a:buClr>
                          <a:srgbClr val="1E3448"/>
                        </a:buClr>
                        <a:buSzTx/>
                        <a:buFont typeface="Wingdings" panose="05000000000000000000" pitchFamily="2" charset="2"/>
                        <a:buNone/>
                        <a:tabLst/>
                      </a:pPr>
                      <a:endParaRPr kumimoji="0" lang="en-US" sz="900" b="0" i="0" u="none" strike="noStrike" cap="none" normalizeH="0" baseline="0" dirty="0">
                        <a:ln>
                          <a:noFill/>
                        </a:ln>
                        <a:solidFill>
                          <a:schemeClr val="tx1"/>
                        </a:solidFill>
                        <a:effectLst/>
                        <a:latin typeface="+mn-lt"/>
                        <a:ea typeface="ＭＳ Ｐゴシック" pitchFamily="34" charset="-128"/>
                        <a:cs typeface="Arial" charset="0"/>
                      </a:endParaRPr>
                    </a:p>
                  </a:txBody>
                  <a:tcPr marL="45720" marT="91440" marB="91440" horzOverflow="overflow">
                    <a:lnL w="381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24" name="Table 23">
            <a:extLst>
              <a:ext uri="{FF2B5EF4-FFF2-40B4-BE49-F238E27FC236}">
                <a16:creationId xmlns:a16="http://schemas.microsoft.com/office/drawing/2014/main" id="{19AB87C9-A1E1-40E0-95E6-D28AE821B5F2}"/>
              </a:ext>
            </a:extLst>
          </p:cNvPr>
          <p:cNvGraphicFramePr>
            <a:graphicFrameLocks noGrp="1"/>
          </p:cNvGraphicFramePr>
          <p:nvPr>
            <p:extLst>
              <p:ext uri="{D42A27DB-BD31-4B8C-83A1-F6EECF244321}">
                <p14:modId xmlns:p14="http://schemas.microsoft.com/office/powerpoint/2010/main" val="1109066396"/>
              </p:ext>
            </p:extLst>
          </p:nvPr>
        </p:nvGraphicFramePr>
        <p:xfrm>
          <a:off x="4580284" y="2511611"/>
          <a:ext cx="3038471" cy="1156547"/>
        </p:xfrm>
        <a:graphic>
          <a:graphicData uri="http://schemas.openxmlformats.org/drawingml/2006/table">
            <a:tbl>
              <a:tblPr/>
              <a:tblGrid>
                <a:gridCol w="3038471">
                  <a:extLst>
                    <a:ext uri="{9D8B030D-6E8A-4147-A177-3AD203B41FA5}">
                      <a16:colId xmlns:a16="http://schemas.microsoft.com/office/drawing/2014/main" val="20000"/>
                    </a:ext>
                  </a:extLst>
                </a:gridCol>
              </a:tblGrid>
              <a:tr h="259080">
                <a:tc>
                  <a:txBody>
                    <a:bodyPr/>
                    <a:lstStyle/>
                    <a:p>
                      <a:pPr marL="0" marR="0" lvl="0" indent="0" algn="ctr" defTabSz="914400" rtl="0" eaLnBrk="1" fontAlgn="base" latinLnBrk="0" hangingPunct="1">
                        <a:lnSpc>
                          <a:spcPct val="100000"/>
                        </a:lnSpc>
                        <a:spcBef>
                          <a:spcPts val="500"/>
                        </a:spcBef>
                        <a:spcAft>
                          <a:spcPct val="0"/>
                        </a:spcAft>
                        <a:buClrTx/>
                        <a:buSzTx/>
                        <a:buFontTx/>
                        <a:buNone/>
                        <a:tabLst/>
                      </a:pPr>
                      <a:r>
                        <a:rPr kumimoji="0" lang="en-AU" sz="1100" b="1" i="0" u="none" strike="noStrike" cap="none" normalizeH="0" baseline="0" dirty="0">
                          <a:ln>
                            <a:noFill/>
                          </a:ln>
                          <a:solidFill>
                            <a:schemeClr val="bg1"/>
                          </a:solidFill>
                          <a:effectLst/>
                          <a:latin typeface="+mn-lt"/>
                          <a:ea typeface="ＭＳ Ｐゴシック" pitchFamily="34" charset="-128"/>
                          <a:cs typeface="Arial" charset="0"/>
                        </a:rPr>
                        <a:t>Equity Capital Markets</a:t>
                      </a:r>
                      <a:endParaRPr kumimoji="0" lang="en-US" sz="1100" b="1" i="0" u="none" strike="noStrike" cap="none" normalizeH="0" baseline="0" dirty="0">
                        <a:ln>
                          <a:noFill/>
                        </a:ln>
                        <a:solidFill>
                          <a:schemeClr val="bg1"/>
                        </a:solidFill>
                        <a:effectLst/>
                        <a:latin typeface="+mn-lt"/>
                        <a:ea typeface="ＭＳ Ｐゴシック" pitchFamily="34" charset="-128"/>
                        <a:cs typeface="Arial" charset="0"/>
                      </a:endParaRPr>
                    </a:p>
                  </a:txBody>
                  <a:tcPr marL="73152" marR="73152" anchor="ctr" horzOverflow="overflow">
                    <a:lnL w="381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897467">
                <a:tc>
                  <a:txBody>
                    <a:bodyPr/>
                    <a:lstStyle/>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First Last Name – Position, Head of, Group</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Phone Number</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Email Address</a:t>
                      </a:r>
                    </a:p>
                    <a:p>
                      <a:pPr marL="114300" marR="0" lvl="0" indent="-114300" algn="l" defTabSz="914400" rtl="0" eaLnBrk="1" fontAlgn="base" latinLnBrk="0" hangingPunct="1">
                        <a:lnSpc>
                          <a:spcPct val="100000"/>
                        </a:lnSpc>
                        <a:spcBef>
                          <a:spcPts val="500"/>
                        </a:spcBef>
                        <a:spcAft>
                          <a:spcPct val="0"/>
                        </a:spcAft>
                        <a:buClr>
                          <a:srgbClr val="1E3448"/>
                        </a:buClr>
                        <a:buSzTx/>
                        <a:buFont typeface="Wingdings" panose="05000000000000000000" pitchFamily="2" charset="2"/>
                        <a:buChar char="§"/>
                        <a:tabLst/>
                      </a:pPr>
                      <a:endParaRPr kumimoji="0" lang="en-US" sz="900" b="0" i="0" u="none" strike="noStrike" cap="none" normalizeH="0" baseline="0" dirty="0">
                        <a:ln>
                          <a:noFill/>
                        </a:ln>
                        <a:solidFill>
                          <a:schemeClr val="tx1"/>
                        </a:solidFill>
                        <a:effectLst/>
                        <a:latin typeface="+mn-lt"/>
                        <a:ea typeface="ＭＳ Ｐゴシック" pitchFamily="34" charset="-128"/>
                        <a:cs typeface="Arial" charset="0"/>
                      </a:endParaRPr>
                    </a:p>
                  </a:txBody>
                  <a:tcPr marL="45720" marT="91440" marB="91440" horzOverflow="overflow">
                    <a:lnL w="381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25" name="Table 24">
            <a:extLst>
              <a:ext uri="{FF2B5EF4-FFF2-40B4-BE49-F238E27FC236}">
                <a16:creationId xmlns:a16="http://schemas.microsoft.com/office/drawing/2014/main" id="{87B4839E-AAF3-4F96-8207-167CA917DD38}"/>
              </a:ext>
            </a:extLst>
          </p:cNvPr>
          <p:cNvGraphicFramePr>
            <a:graphicFrameLocks noGrp="1"/>
          </p:cNvGraphicFramePr>
          <p:nvPr>
            <p:extLst>
              <p:ext uri="{D42A27DB-BD31-4B8C-83A1-F6EECF244321}">
                <p14:modId xmlns:p14="http://schemas.microsoft.com/office/powerpoint/2010/main" val="2492039937"/>
              </p:ext>
            </p:extLst>
          </p:nvPr>
        </p:nvGraphicFramePr>
        <p:xfrm>
          <a:off x="8782054" y="2511611"/>
          <a:ext cx="3038471" cy="1156547"/>
        </p:xfrm>
        <a:graphic>
          <a:graphicData uri="http://schemas.openxmlformats.org/drawingml/2006/table">
            <a:tbl>
              <a:tblPr/>
              <a:tblGrid>
                <a:gridCol w="3038471">
                  <a:extLst>
                    <a:ext uri="{9D8B030D-6E8A-4147-A177-3AD203B41FA5}">
                      <a16:colId xmlns:a16="http://schemas.microsoft.com/office/drawing/2014/main" val="20000"/>
                    </a:ext>
                  </a:extLst>
                </a:gridCol>
              </a:tblGrid>
              <a:tr h="259080">
                <a:tc>
                  <a:txBody>
                    <a:bodyPr/>
                    <a:lstStyle/>
                    <a:p>
                      <a:pPr marL="0" marR="0" lvl="0" indent="0" algn="ctr" defTabSz="914400" rtl="0" eaLnBrk="1" fontAlgn="base" latinLnBrk="0" hangingPunct="1">
                        <a:lnSpc>
                          <a:spcPct val="100000"/>
                        </a:lnSpc>
                        <a:spcBef>
                          <a:spcPts val="500"/>
                        </a:spcBef>
                        <a:spcAft>
                          <a:spcPct val="0"/>
                        </a:spcAft>
                        <a:buClrTx/>
                        <a:buSzTx/>
                        <a:buFontTx/>
                        <a:buNone/>
                        <a:tabLst/>
                      </a:pPr>
                      <a:r>
                        <a:rPr kumimoji="0" lang="en-AU" sz="1100" b="1" i="0" u="none" strike="noStrike" cap="none" normalizeH="0" baseline="0" dirty="0">
                          <a:ln>
                            <a:noFill/>
                          </a:ln>
                          <a:solidFill>
                            <a:schemeClr val="bg1"/>
                          </a:solidFill>
                          <a:effectLst/>
                          <a:latin typeface="+mn-lt"/>
                          <a:ea typeface="ＭＳ Ｐゴシック" pitchFamily="34" charset="-128"/>
                          <a:cs typeface="Arial" charset="0"/>
                        </a:rPr>
                        <a:t>Debt Capital Markets</a:t>
                      </a:r>
                      <a:endParaRPr kumimoji="0" lang="en-US" sz="1100" b="1" i="0" u="none" strike="noStrike" cap="none" normalizeH="0" baseline="0" dirty="0">
                        <a:ln>
                          <a:noFill/>
                        </a:ln>
                        <a:solidFill>
                          <a:schemeClr val="bg1"/>
                        </a:solidFill>
                        <a:effectLst/>
                        <a:latin typeface="+mn-lt"/>
                        <a:ea typeface="ＭＳ Ｐゴシック" pitchFamily="34" charset="-128"/>
                        <a:cs typeface="Arial" charset="0"/>
                      </a:endParaRPr>
                    </a:p>
                  </a:txBody>
                  <a:tcPr marL="73152" marR="73152" anchor="ctr" horzOverflow="overflow">
                    <a:lnL w="381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897467">
                <a:tc>
                  <a:txBody>
                    <a:bodyPr/>
                    <a:lstStyle/>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First Last Name – Position, Head of, Group</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Phone Number</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Email Address</a:t>
                      </a:r>
                    </a:p>
                    <a:p>
                      <a:pPr marL="114300" marR="0" lvl="0" indent="-114300" algn="l" defTabSz="914400" rtl="0" eaLnBrk="1" fontAlgn="base" latinLnBrk="0" hangingPunct="1">
                        <a:lnSpc>
                          <a:spcPct val="100000"/>
                        </a:lnSpc>
                        <a:spcBef>
                          <a:spcPts val="500"/>
                        </a:spcBef>
                        <a:spcAft>
                          <a:spcPct val="0"/>
                        </a:spcAft>
                        <a:buClr>
                          <a:srgbClr val="1E3448"/>
                        </a:buClr>
                        <a:buSzTx/>
                        <a:buFont typeface="Wingdings" panose="05000000000000000000" pitchFamily="2" charset="2"/>
                        <a:buChar char="§"/>
                        <a:tabLst/>
                      </a:pPr>
                      <a:endParaRPr kumimoji="0" lang="en-US" sz="900" b="0" i="0" u="none" strike="noStrike" cap="none" normalizeH="0" baseline="0" dirty="0">
                        <a:ln>
                          <a:noFill/>
                        </a:ln>
                        <a:solidFill>
                          <a:schemeClr val="tx1"/>
                        </a:solidFill>
                        <a:effectLst/>
                        <a:latin typeface="+mn-lt"/>
                        <a:ea typeface="ＭＳ Ｐゴシック" pitchFamily="34" charset="-128"/>
                        <a:cs typeface="Arial" charset="0"/>
                      </a:endParaRPr>
                    </a:p>
                  </a:txBody>
                  <a:tcPr marL="45720" marT="91440" marB="91440" horzOverflow="overflow">
                    <a:lnL w="381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26" name="Table 25">
            <a:extLst>
              <a:ext uri="{FF2B5EF4-FFF2-40B4-BE49-F238E27FC236}">
                <a16:creationId xmlns:a16="http://schemas.microsoft.com/office/drawing/2014/main" id="{1990DBE8-29DF-4186-B42B-2AEC03FDAA10}"/>
              </a:ext>
            </a:extLst>
          </p:cNvPr>
          <p:cNvGraphicFramePr>
            <a:graphicFrameLocks noGrp="1"/>
          </p:cNvGraphicFramePr>
          <p:nvPr>
            <p:extLst>
              <p:ext uri="{D42A27DB-BD31-4B8C-83A1-F6EECF244321}">
                <p14:modId xmlns:p14="http://schemas.microsoft.com/office/powerpoint/2010/main" val="4045555289"/>
              </p:ext>
            </p:extLst>
          </p:nvPr>
        </p:nvGraphicFramePr>
        <p:xfrm>
          <a:off x="371475" y="3671701"/>
          <a:ext cx="3038471" cy="1156547"/>
        </p:xfrm>
        <a:graphic>
          <a:graphicData uri="http://schemas.openxmlformats.org/drawingml/2006/table">
            <a:tbl>
              <a:tblPr/>
              <a:tblGrid>
                <a:gridCol w="3038471">
                  <a:extLst>
                    <a:ext uri="{9D8B030D-6E8A-4147-A177-3AD203B41FA5}">
                      <a16:colId xmlns:a16="http://schemas.microsoft.com/office/drawing/2014/main" val="20000"/>
                    </a:ext>
                  </a:extLst>
                </a:gridCol>
              </a:tblGrid>
              <a:tr h="259080">
                <a:tc>
                  <a:txBody>
                    <a:bodyPr/>
                    <a:lstStyle/>
                    <a:p>
                      <a:pPr marL="0" marR="0" lvl="0" indent="0" algn="ctr" defTabSz="914400" rtl="0" eaLnBrk="1" fontAlgn="base" latinLnBrk="0" hangingPunct="1">
                        <a:lnSpc>
                          <a:spcPct val="100000"/>
                        </a:lnSpc>
                        <a:spcBef>
                          <a:spcPts val="500"/>
                        </a:spcBef>
                        <a:spcAft>
                          <a:spcPct val="0"/>
                        </a:spcAft>
                        <a:buClrTx/>
                        <a:buSzTx/>
                        <a:buFontTx/>
                        <a:buNone/>
                        <a:tabLst/>
                      </a:pPr>
                      <a:r>
                        <a:rPr kumimoji="0" lang="en-AU" sz="1100" b="1" i="0" u="none" strike="noStrike" cap="none" normalizeH="0" baseline="0" dirty="0">
                          <a:ln>
                            <a:noFill/>
                          </a:ln>
                          <a:solidFill>
                            <a:schemeClr val="bg1"/>
                          </a:solidFill>
                          <a:effectLst/>
                          <a:latin typeface="+mn-lt"/>
                          <a:ea typeface="ＭＳ Ｐゴシック" pitchFamily="34" charset="-128"/>
                          <a:cs typeface="Arial" charset="0"/>
                        </a:rPr>
                        <a:t>Industry Group</a:t>
                      </a:r>
                      <a:endParaRPr kumimoji="0" lang="en-US" sz="1100" b="1" i="0" u="none" strike="noStrike" cap="none" normalizeH="0" baseline="0" dirty="0">
                        <a:ln>
                          <a:noFill/>
                        </a:ln>
                        <a:solidFill>
                          <a:schemeClr val="bg1"/>
                        </a:solidFill>
                        <a:effectLst/>
                        <a:latin typeface="+mn-lt"/>
                        <a:ea typeface="ＭＳ Ｐゴシック" pitchFamily="34" charset="-128"/>
                        <a:cs typeface="Arial" charset="0"/>
                      </a:endParaRPr>
                    </a:p>
                  </a:txBody>
                  <a:tcPr marL="73152" marR="73152" anchor="ctr" horzOverflow="overflow">
                    <a:lnL w="381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897467">
                <a:tc>
                  <a:txBody>
                    <a:bodyPr/>
                    <a:lstStyle/>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First Last Name – Position, Head of, Group</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Phone Number</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Email Address</a:t>
                      </a:r>
                    </a:p>
                    <a:p>
                      <a:pPr marL="114300" marR="0" lvl="0" indent="-114300" algn="l" defTabSz="914400" rtl="0" eaLnBrk="1" fontAlgn="base" latinLnBrk="0" hangingPunct="1">
                        <a:lnSpc>
                          <a:spcPct val="100000"/>
                        </a:lnSpc>
                        <a:spcBef>
                          <a:spcPts val="500"/>
                        </a:spcBef>
                        <a:spcAft>
                          <a:spcPct val="0"/>
                        </a:spcAft>
                        <a:buClr>
                          <a:srgbClr val="1E3448"/>
                        </a:buClr>
                        <a:buSzTx/>
                        <a:buFont typeface="Wingdings" panose="05000000000000000000" pitchFamily="2" charset="2"/>
                        <a:buChar char="§"/>
                        <a:tabLst/>
                      </a:pPr>
                      <a:endParaRPr kumimoji="0" lang="en-US" sz="900" b="0" i="0" u="none" strike="noStrike" cap="none" normalizeH="0" baseline="0" dirty="0">
                        <a:ln>
                          <a:noFill/>
                        </a:ln>
                        <a:solidFill>
                          <a:schemeClr val="tx1"/>
                        </a:solidFill>
                        <a:effectLst/>
                        <a:latin typeface="+mn-lt"/>
                        <a:ea typeface="ＭＳ Ｐゴシック" pitchFamily="34" charset="-128"/>
                        <a:cs typeface="Arial" charset="0"/>
                      </a:endParaRPr>
                    </a:p>
                  </a:txBody>
                  <a:tcPr marL="45720" marT="91440" marB="91440" horzOverflow="overflow">
                    <a:lnL w="381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27" name="Table 26">
            <a:extLst>
              <a:ext uri="{FF2B5EF4-FFF2-40B4-BE49-F238E27FC236}">
                <a16:creationId xmlns:a16="http://schemas.microsoft.com/office/drawing/2014/main" id="{C22CBD5F-E841-4496-A6D0-FAB7FEEBECFC}"/>
              </a:ext>
            </a:extLst>
          </p:cNvPr>
          <p:cNvGraphicFramePr>
            <a:graphicFrameLocks noGrp="1"/>
          </p:cNvGraphicFramePr>
          <p:nvPr>
            <p:extLst>
              <p:ext uri="{D42A27DB-BD31-4B8C-83A1-F6EECF244321}">
                <p14:modId xmlns:p14="http://schemas.microsoft.com/office/powerpoint/2010/main" val="320605714"/>
              </p:ext>
            </p:extLst>
          </p:nvPr>
        </p:nvGraphicFramePr>
        <p:xfrm>
          <a:off x="4580284" y="3671701"/>
          <a:ext cx="3038471" cy="1156547"/>
        </p:xfrm>
        <a:graphic>
          <a:graphicData uri="http://schemas.openxmlformats.org/drawingml/2006/table">
            <a:tbl>
              <a:tblPr/>
              <a:tblGrid>
                <a:gridCol w="3038471">
                  <a:extLst>
                    <a:ext uri="{9D8B030D-6E8A-4147-A177-3AD203B41FA5}">
                      <a16:colId xmlns:a16="http://schemas.microsoft.com/office/drawing/2014/main" val="20000"/>
                    </a:ext>
                  </a:extLst>
                </a:gridCol>
              </a:tblGrid>
              <a:tr h="259080">
                <a:tc>
                  <a:txBody>
                    <a:bodyPr/>
                    <a:lstStyle/>
                    <a:p>
                      <a:pPr marL="0" marR="0" lvl="0" indent="0" algn="ctr" defTabSz="914400" rtl="0" eaLnBrk="1" fontAlgn="base" latinLnBrk="0" hangingPunct="1">
                        <a:lnSpc>
                          <a:spcPct val="100000"/>
                        </a:lnSpc>
                        <a:spcBef>
                          <a:spcPts val="500"/>
                        </a:spcBef>
                        <a:spcAft>
                          <a:spcPct val="0"/>
                        </a:spcAft>
                        <a:buClrTx/>
                        <a:buSzTx/>
                        <a:buFontTx/>
                        <a:buNone/>
                        <a:tabLst/>
                      </a:pPr>
                      <a:r>
                        <a:rPr kumimoji="0" lang="en-AU" sz="1100" b="1" i="0" u="none" strike="noStrike" kern="1200" cap="none" normalizeH="0" baseline="0" dirty="0">
                          <a:ln>
                            <a:noFill/>
                          </a:ln>
                          <a:solidFill>
                            <a:schemeClr val="bg1"/>
                          </a:solidFill>
                          <a:effectLst/>
                          <a:latin typeface="+mn-lt"/>
                          <a:ea typeface="ＭＳ Ｐゴシック" pitchFamily="34" charset="-128"/>
                          <a:cs typeface="Arial" charset="0"/>
                        </a:rPr>
                        <a:t>Team Leaders</a:t>
                      </a:r>
                      <a:endParaRPr kumimoji="0" lang="en-US" sz="1100" b="1" i="0" u="none" strike="noStrike" kern="1200" cap="none" normalizeH="0" baseline="0" dirty="0">
                        <a:ln>
                          <a:noFill/>
                        </a:ln>
                        <a:solidFill>
                          <a:schemeClr val="bg1"/>
                        </a:solidFill>
                        <a:effectLst/>
                        <a:latin typeface="+mn-lt"/>
                        <a:ea typeface="ＭＳ Ｐゴシック" pitchFamily="34" charset="-128"/>
                        <a:cs typeface="Arial" charset="0"/>
                      </a:endParaRPr>
                    </a:p>
                  </a:txBody>
                  <a:tcPr marL="73152" marR="73152" anchor="ctr" horzOverflow="overflow">
                    <a:lnL w="381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a:noFill/>
                    </a:lnTlToBr>
                    <a:lnBlToTr>
                      <a:noFill/>
                    </a:lnBlToTr>
                    <a:solidFill>
                      <a:srgbClr val="132E57"/>
                    </a:solidFill>
                  </a:tcPr>
                </a:tc>
                <a:extLst>
                  <a:ext uri="{0D108BD9-81ED-4DB2-BD59-A6C34878D82A}">
                    <a16:rowId xmlns:a16="http://schemas.microsoft.com/office/drawing/2014/main" val="10000"/>
                  </a:ext>
                </a:extLst>
              </a:tr>
              <a:tr h="897467">
                <a:tc>
                  <a:txBody>
                    <a:bodyPr/>
                    <a:lstStyle/>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First Last Name – Position, Head of, Group</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Phone Number</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Email Address</a:t>
                      </a:r>
                    </a:p>
                    <a:p>
                      <a:pPr marL="114300" marR="0" lvl="0" indent="-114300" algn="l" defTabSz="914400" rtl="0" eaLnBrk="1" fontAlgn="base" latinLnBrk="0" hangingPunct="1">
                        <a:lnSpc>
                          <a:spcPct val="100000"/>
                        </a:lnSpc>
                        <a:spcBef>
                          <a:spcPts val="500"/>
                        </a:spcBef>
                        <a:spcAft>
                          <a:spcPct val="0"/>
                        </a:spcAft>
                        <a:buClr>
                          <a:srgbClr val="1E3448"/>
                        </a:buClr>
                        <a:buSzTx/>
                        <a:buFont typeface="Wingdings" panose="05000000000000000000" pitchFamily="2" charset="2"/>
                        <a:buChar char="§"/>
                        <a:tabLst/>
                      </a:pPr>
                      <a:endParaRPr kumimoji="0" lang="en-US" sz="900" b="0" i="0" u="none" strike="noStrike" cap="none" normalizeH="0" baseline="0" dirty="0">
                        <a:ln>
                          <a:noFill/>
                        </a:ln>
                        <a:solidFill>
                          <a:schemeClr val="tx1"/>
                        </a:solidFill>
                        <a:effectLst/>
                        <a:latin typeface="+mn-lt"/>
                        <a:ea typeface="ＭＳ Ｐゴシック" pitchFamily="34" charset="-128"/>
                        <a:cs typeface="Arial" charset="0"/>
                      </a:endParaRPr>
                    </a:p>
                  </a:txBody>
                  <a:tcPr marL="45720" marT="91440" marB="91440" horzOverflow="overflow">
                    <a:lnL w="381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28" name="Table 27">
            <a:extLst>
              <a:ext uri="{FF2B5EF4-FFF2-40B4-BE49-F238E27FC236}">
                <a16:creationId xmlns:a16="http://schemas.microsoft.com/office/drawing/2014/main" id="{87A5FE7A-4111-4A3B-9EAA-3332BF0D12B8}"/>
              </a:ext>
            </a:extLst>
          </p:cNvPr>
          <p:cNvGraphicFramePr>
            <a:graphicFrameLocks noGrp="1"/>
          </p:cNvGraphicFramePr>
          <p:nvPr>
            <p:extLst>
              <p:ext uri="{D42A27DB-BD31-4B8C-83A1-F6EECF244321}">
                <p14:modId xmlns:p14="http://schemas.microsoft.com/office/powerpoint/2010/main" val="3596374855"/>
              </p:ext>
            </p:extLst>
          </p:nvPr>
        </p:nvGraphicFramePr>
        <p:xfrm>
          <a:off x="8782054" y="3671701"/>
          <a:ext cx="3038471" cy="1156547"/>
        </p:xfrm>
        <a:graphic>
          <a:graphicData uri="http://schemas.openxmlformats.org/drawingml/2006/table">
            <a:tbl>
              <a:tblPr/>
              <a:tblGrid>
                <a:gridCol w="3038471">
                  <a:extLst>
                    <a:ext uri="{9D8B030D-6E8A-4147-A177-3AD203B41FA5}">
                      <a16:colId xmlns:a16="http://schemas.microsoft.com/office/drawing/2014/main" val="20000"/>
                    </a:ext>
                  </a:extLst>
                </a:gridCol>
              </a:tblGrid>
              <a:tr h="259080">
                <a:tc>
                  <a:txBody>
                    <a:bodyPr/>
                    <a:lstStyle/>
                    <a:p>
                      <a:pPr marL="0" marR="0" lvl="0" indent="0" algn="ctr" defTabSz="914400" rtl="0" eaLnBrk="1" fontAlgn="base" latinLnBrk="0" hangingPunct="1">
                        <a:lnSpc>
                          <a:spcPct val="100000"/>
                        </a:lnSpc>
                        <a:spcBef>
                          <a:spcPts val="500"/>
                        </a:spcBef>
                        <a:spcAft>
                          <a:spcPct val="0"/>
                        </a:spcAft>
                        <a:buClrTx/>
                        <a:buSzTx/>
                        <a:buFontTx/>
                        <a:buNone/>
                        <a:tabLst/>
                      </a:pPr>
                      <a:r>
                        <a:rPr kumimoji="0" lang="en-AU" sz="1100" b="1" i="0" u="none" strike="noStrike" cap="none" normalizeH="0" baseline="0" dirty="0">
                          <a:ln>
                            <a:noFill/>
                          </a:ln>
                          <a:solidFill>
                            <a:schemeClr val="bg1"/>
                          </a:solidFill>
                          <a:effectLst/>
                          <a:latin typeface="+mn-lt"/>
                          <a:ea typeface="ＭＳ Ｐゴシック" pitchFamily="34" charset="-128"/>
                          <a:cs typeface="Arial" charset="0"/>
                        </a:rPr>
                        <a:t>Leveraged Finance</a:t>
                      </a:r>
                      <a:endParaRPr kumimoji="0" lang="en-US" sz="1100" b="1" i="0" u="none" strike="noStrike" cap="none" normalizeH="0" baseline="0" dirty="0">
                        <a:ln>
                          <a:noFill/>
                        </a:ln>
                        <a:solidFill>
                          <a:schemeClr val="bg1"/>
                        </a:solidFill>
                        <a:effectLst/>
                        <a:latin typeface="+mn-lt"/>
                        <a:ea typeface="ＭＳ Ｐゴシック" pitchFamily="34" charset="-128"/>
                        <a:cs typeface="Arial" charset="0"/>
                      </a:endParaRPr>
                    </a:p>
                  </a:txBody>
                  <a:tcPr marL="73152" marR="73152" anchor="ctr" horzOverflow="overflow">
                    <a:lnL w="381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897467">
                <a:tc>
                  <a:txBody>
                    <a:bodyPr/>
                    <a:lstStyle/>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First Last Name – Position, Head of, Group</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Phone Number</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Email Address</a:t>
                      </a:r>
                    </a:p>
                    <a:p>
                      <a:pPr marL="114300" marR="0" lvl="0" indent="-114300" algn="ctr" defTabSz="914400" rtl="0" eaLnBrk="1" fontAlgn="base" latinLnBrk="0" hangingPunct="1">
                        <a:lnSpc>
                          <a:spcPct val="100000"/>
                        </a:lnSpc>
                        <a:spcBef>
                          <a:spcPts val="500"/>
                        </a:spcBef>
                        <a:spcAft>
                          <a:spcPct val="0"/>
                        </a:spcAft>
                        <a:buClr>
                          <a:srgbClr val="1E3448"/>
                        </a:buClr>
                        <a:buSzTx/>
                        <a:buFont typeface="Wingdings" panose="05000000000000000000" pitchFamily="2" charset="2"/>
                        <a:buChar char="§"/>
                        <a:tabLst/>
                      </a:pPr>
                      <a:endParaRPr kumimoji="0" lang="en-US" sz="900" b="0" i="0" u="none" strike="noStrike" cap="none" normalizeH="0" baseline="0" dirty="0">
                        <a:ln>
                          <a:noFill/>
                        </a:ln>
                        <a:solidFill>
                          <a:schemeClr val="tx1"/>
                        </a:solidFill>
                        <a:effectLst/>
                        <a:latin typeface="+mn-lt"/>
                        <a:ea typeface="ＭＳ Ｐゴシック" pitchFamily="34" charset="-128"/>
                        <a:cs typeface="Arial" charset="0"/>
                      </a:endParaRPr>
                    </a:p>
                  </a:txBody>
                  <a:tcPr marL="45720" marT="91440" marB="91440" horzOverflow="overflow">
                    <a:lnL w="381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29" name="Table 28">
            <a:extLst>
              <a:ext uri="{FF2B5EF4-FFF2-40B4-BE49-F238E27FC236}">
                <a16:creationId xmlns:a16="http://schemas.microsoft.com/office/drawing/2014/main" id="{97DF2A58-81B1-49A7-90A5-3478E603454C}"/>
              </a:ext>
            </a:extLst>
          </p:cNvPr>
          <p:cNvGraphicFramePr>
            <a:graphicFrameLocks noGrp="1"/>
          </p:cNvGraphicFramePr>
          <p:nvPr>
            <p:extLst>
              <p:ext uri="{D42A27DB-BD31-4B8C-83A1-F6EECF244321}">
                <p14:modId xmlns:p14="http://schemas.microsoft.com/office/powerpoint/2010/main" val="629958804"/>
              </p:ext>
            </p:extLst>
          </p:nvPr>
        </p:nvGraphicFramePr>
        <p:xfrm>
          <a:off x="371475" y="4831791"/>
          <a:ext cx="3038471" cy="1156547"/>
        </p:xfrm>
        <a:graphic>
          <a:graphicData uri="http://schemas.openxmlformats.org/drawingml/2006/table">
            <a:tbl>
              <a:tblPr/>
              <a:tblGrid>
                <a:gridCol w="3038471">
                  <a:extLst>
                    <a:ext uri="{9D8B030D-6E8A-4147-A177-3AD203B41FA5}">
                      <a16:colId xmlns:a16="http://schemas.microsoft.com/office/drawing/2014/main" val="20000"/>
                    </a:ext>
                  </a:extLst>
                </a:gridCol>
              </a:tblGrid>
              <a:tr h="259080">
                <a:tc>
                  <a:txBody>
                    <a:bodyPr/>
                    <a:lstStyle/>
                    <a:p>
                      <a:pPr marL="0" marR="0" lvl="0" indent="0" algn="ctr" defTabSz="914400" rtl="0" eaLnBrk="1" fontAlgn="base" latinLnBrk="0" hangingPunct="1">
                        <a:lnSpc>
                          <a:spcPct val="100000"/>
                        </a:lnSpc>
                        <a:spcBef>
                          <a:spcPts val="500"/>
                        </a:spcBef>
                        <a:spcAft>
                          <a:spcPct val="0"/>
                        </a:spcAft>
                        <a:buClrTx/>
                        <a:buSzTx/>
                        <a:buFontTx/>
                        <a:buNone/>
                        <a:tabLst/>
                      </a:pPr>
                      <a:r>
                        <a:rPr kumimoji="0" lang="en-AU" sz="1100" b="1" i="0" u="none" strike="noStrike" cap="none" normalizeH="0" baseline="0" dirty="0">
                          <a:ln>
                            <a:noFill/>
                          </a:ln>
                          <a:solidFill>
                            <a:schemeClr val="bg1"/>
                          </a:solidFill>
                          <a:effectLst/>
                          <a:latin typeface="+mn-lt"/>
                          <a:ea typeface="ＭＳ Ｐゴシック" pitchFamily="34" charset="-128"/>
                          <a:cs typeface="Arial" charset="0"/>
                        </a:rPr>
                        <a:t>Industry Group</a:t>
                      </a:r>
                      <a:endParaRPr kumimoji="0" lang="en-US" sz="1100" b="1" i="0" u="none" strike="noStrike" cap="none" normalizeH="0" baseline="0" dirty="0">
                        <a:ln>
                          <a:noFill/>
                        </a:ln>
                        <a:solidFill>
                          <a:schemeClr val="bg1"/>
                        </a:solidFill>
                        <a:effectLst/>
                        <a:latin typeface="+mn-lt"/>
                        <a:ea typeface="ＭＳ Ｐゴシック" pitchFamily="34" charset="-128"/>
                        <a:cs typeface="Arial" charset="0"/>
                      </a:endParaRPr>
                    </a:p>
                  </a:txBody>
                  <a:tcPr marL="73152" marR="73152" anchor="ctr" horzOverflow="overflow">
                    <a:lnL w="381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897467">
                <a:tc>
                  <a:txBody>
                    <a:bodyPr/>
                    <a:lstStyle/>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First Last Name – Position, Head of, Group</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Phone Number</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Email Address</a:t>
                      </a:r>
                    </a:p>
                    <a:p>
                      <a:pPr marL="114300" marR="0" lvl="0" indent="-114300" algn="l" defTabSz="914400" rtl="0" eaLnBrk="1" fontAlgn="base" latinLnBrk="0" hangingPunct="1">
                        <a:lnSpc>
                          <a:spcPct val="100000"/>
                        </a:lnSpc>
                        <a:spcBef>
                          <a:spcPts val="500"/>
                        </a:spcBef>
                        <a:spcAft>
                          <a:spcPct val="0"/>
                        </a:spcAft>
                        <a:buClr>
                          <a:srgbClr val="1E3448"/>
                        </a:buClr>
                        <a:buSzTx/>
                        <a:buFont typeface="Wingdings" panose="05000000000000000000" pitchFamily="2" charset="2"/>
                        <a:buChar char="§"/>
                        <a:tabLst/>
                      </a:pPr>
                      <a:endParaRPr kumimoji="0" lang="en-US" sz="900" b="0" i="0" u="none" strike="noStrike" cap="none" normalizeH="0" baseline="0" dirty="0">
                        <a:ln>
                          <a:noFill/>
                        </a:ln>
                        <a:solidFill>
                          <a:schemeClr val="tx1"/>
                        </a:solidFill>
                        <a:effectLst/>
                        <a:latin typeface="+mn-lt"/>
                        <a:ea typeface="ＭＳ Ｐゴシック" pitchFamily="34" charset="-128"/>
                        <a:cs typeface="Arial" charset="0"/>
                      </a:endParaRPr>
                    </a:p>
                  </a:txBody>
                  <a:tcPr marL="45720" marT="91440" marB="91440" horzOverflow="overflow">
                    <a:lnL w="381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30" name="Table 29">
            <a:extLst>
              <a:ext uri="{FF2B5EF4-FFF2-40B4-BE49-F238E27FC236}">
                <a16:creationId xmlns:a16="http://schemas.microsoft.com/office/drawing/2014/main" id="{AC824A1D-CDC1-4033-AD0D-55645328AA2B}"/>
              </a:ext>
            </a:extLst>
          </p:cNvPr>
          <p:cNvGraphicFramePr>
            <a:graphicFrameLocks noGrp="1"/>
          </p:cNvGraphicFramePr>
          <p:nvPr>
            <p:extLst>
              <p:ext uri="{D42A27DB-BD31-4B8C-83A1-F6EECF244321}">
                <p14:modId xmlns:p14="http://schemas.microsoft.com/office/powerpoint/2010/main" val="4153270897"/>
              </p:ext>
            </p:extLst>
          </p:nvPr>
        </p:nvGraphicFramePr>
        <p:xfrm>
          <a:off x="4580284" y="4831791"/>
          <a:ext cx="3038471" cy="1156547"/>
        </p:xfrm>
        <a:graphic>
          <a:graphicData uri="http://schemas.openxmlformats.org/drawingml/2006/table">
            <a:tbl>
              <a:tblPr/>
              <a:tblGrid>
                <a:gridCol w="3038471">
                  <a:extLst>
                    <a:ext uri="{9D8B030D-6E8A-4147-A177-3AD203B41FA5}">
                      <a16:colId xmlns:a16="http://schemas.microsoft.com/office/drawing/2014/main" val="20000"/>
                    </a:ext>
                  </a:extLst>
                </a:gridCol>
              </a:tblGrid>
              <a:tr h="259080">
                <a:tc>
                  <a:txBody>
                    <a:bodyPr/>
                    <a:lstStyle/>
                    <a:p>
                      <a:pPr marL="0" marR="0" lvl="0" indent="0" algn="ctr" defTabSz="914400" rtl="0" eaLnBrk="1" fontAlgn="base" latinLnBrk="0" hangingPunct="1">
                        <a:lnSpc>
                          <a:spcPct val="100000"/>
                        </a:lnSpc>
                        <a:spcBef>
                          <a:spcPts val="500"/>
                        </a:spcBef>
                        <a:spcAft>
                          <a:spcPct val="0"/>
                        </a:spcAft>
                        <a:buClrTx/>
                        <a:buSzTx/>
                        <a:buFontTx/>
                        <a:buNone/>
                        <a:tabLst/>
                      </a:pPr>
                      <a:r>
                        <a:rPr kumimoji="0" lang="en-AU" sz="1100" b="1" i="0" u="none" strike="noStrike" cap="none" normalizeH="0" baseline="0" dirty="0">
                          <a:ln>
                            <a:noFill/>
                          </a:ln>
                          <a:solidFill>
                            <a:schemeClr val="bg1"/>
                          </a:solidFill>
                          <a:effectLst/>
                          <a:latin typeface="+mn-lt"/>
                          <a:ea typeface="ＭＳ Ｐゴシック" pitchFamily="34" charset="-128"/>
                          <a:cs typeface="Arial" charset="0"/>
                        </a:rPr>
                        <a:t>Satellite Office</a:t>
                      </a:r>
                      <a:endParaRPr kumimoji="0" lang="en-US" sz="1100" b="1" i="0" u="none" strike="noStrike" cap="none" normalizeH="0" baseline="0" dirty="0">
                        <a:ln>
                          <a:noFill/>
                        </a:ln>
                        <a:solidFill>
                          <a:schemeClr val="bg1"/>
                        </a:solidFill>
                        <a:effectLst/>
                        <a:latin typeface="+mn-lt"/>
                        <a:ea typeface="ＭＳ Ｐゴシック" pitchFamily="34" charset="-128"/>
                        <a:cs typeface="Arial" charset="0"/>
                      </a:endParaRPr>
                    </a:p>
                  </a:txBody>
                  <a:tcPr marL="73152" marR="73152" anchor="ctr" horzOverflow="overflow">
                    <a:lnL w="381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897467">
                <a:tc>
                  <a:txBody>
                    <a:bodyPr/>
                    <a:lstStyle/>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First Last Name – Position, Head of, Group</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Phone Number</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Email Address</a:t>
                      </a:r>
                    </a:p>
                    <a:p>
                      <a:pPr marL="114300" marR="0" lvl="0" indent="-114300" algn="l" defTabSz="914400" rtl="0" eaLnBrk="1" fontAlgn="base" latinLnBrk="0" hangingPunct="1">
                        <a:lnSpc>
                          <a:spcPct val="100000"/>
                        </a:lnSpc>
                        <a:spcBef>
                          <a:spcPts val="500"/>
                        </a:spcBef>
                        <a:spcAft>
                          <a:spcPct val="0"/>
                        </a:spcAft>
                        <a:buClr>
                          <a:srgbClr val="1E3448"/>
                        </a:buClr>
                        <a:buSzTx/>
                        <a:buFont typeface="Wingdings" panose="05000000000000000000" pitchFamily="2" charset="2"/>
                        <a:buChar char="§"/>
                        <a:tabLst/>
                      </a:pPr>
                      <a:endParaRPr kumimoji="0" lang="en-US" sz="900" b="0" i="0" u="none" strike="noStrike" cap="none" normalizeH="0" baseline="0" dirty="0">
                        <a:ln>
                          <a:noFill/>
                        </a:ln>
                        <a:solidFill>
                          <a:schemeClr val="tx1"/>
                        </a:solidFill>
                        <a:effectLst/>
                        <a:latin typeface="+mn-lt"/>
                        <a:ea typeface="ＭＳ Ｐゴシック" pitchFamily="34" charset="-128"/>
                        <a:cs typeface="Arial" charset="0"/>
                      </a:endParaRPr>
                    </a:p>
                  </a:txBody>
                  <a:tcPr marL="45720" marT="91440" marB="91440" horzOverflow="overflow">
                    <a:lnL w="381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31" name="Table 30">
            <a:extLst>
              <a:ext uri="{FF2B5EF4-FFF2-40B4-BE49-F238E27FC236}">
                <a16:creationId xmlns:a16="http://schemas.microsoft.com/office/drawing/2014/main" id="{6CEC7749-BC06-4B6E-A165-30BD303580D1}"/>
              </a:ext>
            </a:extLst>
          </p:cNvPr>
          <p:cNvGraphicFramePr>
            <a:graphicFrameLocks noGrp="1"/>
          </p:cNvGraphicFramePr>
          <p:nvPr>
            <p:extLst>
              <p:ext uri="{D42A27DB-BD31-4B8C-83A1-F6EECF244321}">
                <p14:modId xmlns:p14="http://schemas.microsoft.com/office/powerpoint/2010/main" val="4094474950"/>
              </p:ext>
            </p:extLst>
          </p:nvPr>
        </p:nvGraphicFramePr>
        <p:xfrm>
          <a:off x="8782054" y="4831791"/>
          <a:ext cx="3038471" cy="1156547"/>
        </p:xfrm>
        <a:graphic>
          <a:graphicData uri="http://schemas.openxmlformats.org/drawingml/2006/table">
            <a:tbl>
              <a:tblPr/>
              <a:tblGrid>
                <a:gridCol w="3038471">
                  <a:extLst>
                    <a:ext uri="{9D8B030D-6E8A-4147-A177-3AD203B41FA5}">
                      <a16:colId xmlns:a16="http://schemas.microsoft.com/office/drawing/2014/main" val="20000"/>
                    </a:ext>
                  </a:extLst>
                </a:gridCol>
              </a:tblGrid>
              <a:tr h="259080">
                <a:tc>
                  <a:txBody>
                    <a:bodyPr/>
                    <a:lstStyle/>
                    <a:p>
                      <a:pPr marL="0" marR="0" lvl="0" indent="0" algn="ctr" defTabSz="914400" rtl="0" eaLnBrk="1" fontAlgn="base" latinLnBrk="0" hangingPunct="1">
                        <a:lnSpc>
                          <a:spcPct val="100000"/>
                        </a:lnSpc>
                        <a:spcBef>
                          <a:spcPts val="500"/>
                        </a:spcBef>
                        <a:spcAft>
                          <a:spcPct val="0"/>
                        </a:spcAft>
                        <a:buClrTx/>
                        <a:buSzTx/>
                        <a:buFontTx/>
                        <a:buNone/>
                        <a:tabLst/>
                      </a:pPr>
                      <a:r>
                        <a:rPr kumimoji="0" lang="en-AU" sz="1100" b="1" i="0" u="none" strike="noStrike" cap="none" normalizeH="0" baseline="0" dirty="0">
                          <a:ln>
                            <a:noFill/>
                          </a:ln>
                          <a:solidFill>
                            <a:schemeClr val="bg1"/>
                          </a:solidFill>
                          <a:effectLst/>
                          <a:latin typeface="+mn-lt"/>
                          <a:ea typeface="ＭＳ Ｐゴシック" pitchFamily="34" charset="-128"/>
                          <a:cs typeface="Arial" charset="0"/>
                        </a:rPr>
                        <a:t>Private Equity</a:t>
                      </a:r>
                      <a:endParaRPr kumimoji="0" lang="en-US" sz="1100" b="1" i="0" u="none" strike="noStrike" cap="none" normalizeH="0" baseline="0" dirty="0">
                        <a:ln>
                          <a:noFill/>
                        </a:ln>
                        <a:solidFill>
                          <a:schemeClr val="bg1"/>
                        </a:solidFill>
                        <a:effectLst/>
                        <a:latin typeface="+mn-lt"/>
                        <a:ea typeface="ＭＳ Ｐゴシック" pitchFamily="34" charset="-128"/>
                        <a:cs typeface="Arial" charset="0"/>
                      </a:endParaRPr>
                    </a:p>
                  </a:txBody>
                  <a:tcPr marL="73152" marR="73152" anchor="ctr" horzOverflow="overflow">
                    <a:lnL w="381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897467">
                <a:tc>
                  <a:txBody>
                    <a:bodyPr/>
                    <a:lstStyle/>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First Last Name – Position, Head of, Group</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Phone Number</a:t>
                      </a:r>
                    </a:p>
                    <a:p>
                      <a:pPr marL="0" marR="0" lvl="0" indent="0" algn="ctr" defTabSz="914400" rtl="0" eaLnBrk="1" fontAlgn="base" latinLnBrk="0" hangingPunct="1">
                        <a:lnSpc>
                          <a:spcPct val="100000"/>
                        </a:lnSpc>
                        <a:spcBef>
                          <a:spcPts val="0"/>
                        </a:spcBef>
                        <a:spcAft>
                          <a:spcPct val="0"/>
                        </a:spcAft>
                        <a:buClr>
                          <a:srgbClr val="1E3448"/>
                        </a:buClr>
                        <a:buSzTx/>
                        <a:buFont typeface="Wingdings" panose="05000000000000000000" pitchFamily="2" charset="2"/>
                        <a:buNone/>
                        <a:tabLst/>
                      </a:pPr>
                      <a:r>
                        <a:rPr kumimoji="0" lang="en-US" sz="1100" b="0" i="0" u="none" strike="noStrike" cap="none" normalizeH="0" baseline="0" dirty="0">
                          <a:ln>
                            <a:noFill/>
                          </a:ln>
                          <a:solidFill>
                            <a:schemeClr val="tx1"/>
                          </a:solidFill>
                          <a:effectLst/>
                          <a:latin typeface="+mn-lt"/>
                          <a:ea typeface="ＭＳ Ｐゴシック" pitchFamily="34" charset="-128"/>
                          <a:cs typeface="Arial" charset="0"/>
                        </a:rPr>
                        <a:t>Email Address</a:t>
                      </a:r>
                    </a:p>
                    <a:p>
                      <a:pPr marL="114300" marR="0" lvl="0" indent="-114300" algn="l" defTabSz="914400" rtl="0" eaLnBrk="1" fontAlgn="base" latinLnBrk="0" hangingPunct="1">
                        <a:lnSpc>
                          <a:spcPct val="100000"/>
                        </a:lnSpc>
                        <a:spcBef>
                          <a:spcPts val="500"/>
                        </a:spcBef>
                        <a:spcAft>
                          <a:spcPct val="0"/>
                        </a:spcAft>
                        <a:buClr>
                          <a:srgbClr val="1E3448"/>
                        </a:buClr>
                        <a:buSzTx/>
                        <a:buFont typeface="Wingdings" panose="05000000000000000000" pitchFamily="2" charset="2"/>
                        <a:buChar char="§"/>
                        <a:tabLst/>
                      </a:pPr>
                      <a:endParaRPr kumimoji="0" lang="en-US" sz="900" b="0" i="0" u="none" strike="noStrike" cap="none" normalizeH="0" baseline="0" dirty="0">
                        <a:ln>
                          <a:noFill/>
                        </a:ln>
                        <a:solidFill>
                          <a:schemeClr val="tx1"/>
                        </a:solidFill>
                        <a:effectLst/>
                        <a:latin typeface="+mn-lt"/>
                        <a:ea typeface="ＭＳ Ｐゴシック" pitchFamily="34" charset="-128"/>
                        <a:cs typeface="Arial" charset="0"/>
                      </a:endParaRPr>
                    </a:p>
                  </a:txBody>
                  <a:tcPr marL="45720" marT="91440" marB="91440" horzOverflow="overflow">
                    <a:lnL w="381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6" name="TextBox 15">
            <a:extLst>
              <a:ext uri="{FF2B5EF4-FFF2-40B4-BE49-F238E27FC236}">
                <a16:creationId xmlns:a16="http://schemas.microsoft.com/office/drawing/2014/main" id="{896F3C5C-3305-4BC8-A3F1-FD3BC3C81130}"/>
              </a:ext>
            </a:extLst>
          </p:cNvPr>
          <p:cNvSpPr txBox="1"/>
          <p:nvPr/>
        </p:nvSpPr>
        <p:spPr>
          <a:xfrm>
            <a:off x="370800" y="1198807"/>
            <a:ext cx="11451600" cy="261610"/>
          </a:xfrm>
          <a:prstGeom prst="rect">
            <a:avLst/>
          </a:prstGeom>
          <a:solidFill>
            <a:srgbClr val="132E57"/>
          </a:solidFill>
        </p:spPr>
        <p:txBody>
          <a:bodyPr wrap="square" rtlCol="0">
            <a:spAutoFit/>
          </a:bodyPr>
          <a:lstStyle/>
          <a:p>
            <a:r>
              <a:rPr lang="en-US" sz="1100" b="1" dirty="0">
                <a:solidFill>
                  <a:schemeClr val="bg1"/>
                </a:solidFill>
              </a:rPr>
              <a:t>Precedent Transaction Rationale</a:t>
            </a:r>
          </a:p>
        </p:txBody>
      </p:sp>
      <p:cxnSp>
        <p:nvCxnSpPr>
          <p:cNvPr id="49" name="Straight Connector 48">
            <a:extLst>
              <a:ext uri="{FF2B5EF4-FFF2-40B4-BE49-F238E27FC236}">
                <a16:creationId xmlns:a16="http://schemas.microsoft.com/office/drawing/2014/main" id="{B615A9BD-CDD4-4C23-AE76-63798D0111F6}"/>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FF77B2C0-2BEF-4E80-8729-869FBDB27034}"/>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51" name="TextBox 50">
            <a:extLst>
              <a:ext uri="{FF2B5EF4-FFF2-40B4-BE49-F238E27FC236}">
                <a16:creationId xmlns:a16="http://schemas.microsoft.com/office/drawing/2014/main" id="{B5F7E256-D66B-41C9-B218-8D3E57536B2C}"/>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52" name="Oval 51">
            <a:extLst>
              <a:ext uri="{FF2B5EF4-FFF2-40B4-BE49-F238E27FC236}">
                <a16:creationId xmlns:a16="http://schemas.microsoft.com/office/drawing/2014/main" id="{0FD7D953-E3FC-4E42-A3AA-9F3B9419C08A}"/>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53" name="TextBox 52">
            <a:extLst>
              <a:ext uri="{FF2B5EF4-FFF2-40B4-BE49-F238E27FC236}">
                <a16:creationId xmlns:a16="http://schemas.microsoft.com/office/drawing/2014/main" id="{4F2B3A20-AF7B-4D12-BDEA-D9FD0BA707A3}"/>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54" name="Oval 53">
            <a:extLst>
              <a:ext uri="{FF2B5EF4-FFF2-40B4-BE49-F238E27FC236}">
                <a16:creationId xmlns:a16="http://schemas.microsoft.com/office/drawing/2014/main" id="{8EC44FB9-D0DD-4288-A89E-7A69187B618F}"/>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55" name="TextBox 54">
            <a:extLst>
              <a:ext uri="{FF2B5EF4-FFF2-40B4-BE49-F238E27FC236}">
                <a16:creationId xmlns:a16="http://schemas.microsoft.com/office/drawing/2014/main" id="{01061524-DAEF-4E43-A259-A43357CC936E}"/>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56" name="Oval 55">
            <a:extLst>
              <a:ext uri="{FF2B5EF4-FFF2-40B4-BE49-F238E27FC236}">
                <a16:creationId xmlns:a16="http://schemas.microsoft.com/office/drawing/2014/main" id="{F10E2C28-8ED5-4DA6-8BC3-709EA73D7F7F}"/>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57" name="TextBox 56">
            <a:extLst>
              <a:ext uri="{FF2B5EF4-FFF2-40B4-BE49-F238E27FC236}">
                <a16:creationId xmlns:a16="http://schemas.microsoft.com/office/drawing/2014/main" id="{8CD6331E-4958-4FD2-BEA3-CB437C622508}"/>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58" name="Oval 57">
            <a:extLst>
              <a:ext uri="{FF2B5EF4-FFF2-40B4-BE49-F238E27FC236}">
                <a16:creationId xmlns:a16="http://schemas.microsoft.com/office/drawing/2014/main" id="{9195E978-855D-413F-B90E-C21D9AAD985E}"/>
              </a:ext>
            </a:extLst>
          </p:cNvPr>
          <p:cNvSpPr/>
          <p:nvPr/>
        </p:nvSpPr>
        <p:spPr>
          <a:xfrm>
            <a:off x="8237827"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59" name="TextBox 58">
            <a:extLst>
              <a:ext uri="{FF2B5EF4-FFF2-40B4-BE49-F238E27FC236}">
                <a16:creationId xmlns:a16="http://schemas.microsoft.com/office/drawing/2014/main" id="{963BA588-4FF0-4AD9-BE04-840DA039F9BE}"/>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tx2"/>
                </a:solidFill>
              </a:rPr>
              <a:t>Team Overview</a:t>
            </a:r>
          </a:p>
        </p:txBody>
      </p:sp>
    </p:spTree>
    <p:extLst>
      <p:ext uri="{BB962C8B-B14F-4D97-AF65-F5344CB8AC3E}">
        <p14:creationId xmlns:p14="http://schemas.microsoft.com/office/powerpoint/2010/main" val="20607179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7AFB1-5D1E-4C67-A6AC-C72DC1A98D1D}"/>
              </a:ext>
            </a:extLst>
          </p:cNvPr>
          <p:cNvSpPr>
            <a:spLocks noGrp="1"/>
          </p:cNvSpPr>
          <p:nvPr>
            <p:ph type="title"/>
          </p:nvPr>
        </p:nvSpPr>
        <p:spPr/>
        <p:txBody>
          <a:bodyPr/>
          <a:lstStyle/>
          <a:p>
            <a:r>
              <a:rPr lang="en-CA" dirty="0"/>
              <a:t>Deal Tombstones</a:t>
            </a:r>
          </a:p>
        </p:txBody>
      </p:sp>
      <p:sp>
        <p:nvSpPr>
          <p:cNvPr id="52248" name="Text Box 25">
            <a:extLst>
              <a:ext uri="{FF2B5EF4-FFF2-40B4-BE49-F238E27FC236}">
                <a16:creationId xmlns:a16="http://schemas.microsoft.com/office/drawing/2014/main" id="{FEC643EF-7FAA-40CB-83A9-2AE66882CE3C}"/>
              </a:ext>
            </a:extLst>
          </p:cNvPr>
          <p:cNvSpPr txBox="1">
            <a:spLocks noChangeArrowheads="1"/>
          </p:cNvSpPr>
          <p:nvPr/>
        </p:nvSpPr>
        <p:spPr bwMode="auto">
          <a:xfrm>
            <a:off x="370801" y="1623579"/>
            <a:ext cx="2203451" cy="208613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0"/>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a:r>
              <a:rPr lang="en-US" altLang="en-US" b="1" dirty="0">
                <a:latin typeface="+mn-lt"/>
              </a:rPr>
              <a:t>Company Name</a:t>
            </a:r>
            <a:endParaRPr lang="en-US" altLang="en-US" dirty="0">
              <a:latin typeface="+mn-lt"/>
            </a:endParaRPr>
          </a:p>
          <a:p>
            <a:pPr algn="ctr"/>
            <a:br>
              <a:rPr lang="en-US" altLang="en-US" dirty="0">
                <a:latin typeface="+mn-lt"/>
              </a:rPr>
            </a:br>
            <a:endParaRPr lang="en-US" altLang="en-US" dirty="0">
              <a:latin typeface="+mn-lt"/>
            </a:endParaRPr>
          </a:p>
          <a:p>
            <a:pPr algn="ctr"/>
            <a:endParaRPr lang="en-US" altLang="en-US" dirty="0">
              <a:latin typeface="+mn-lt"/>
            </a:endParaRPr>
          </a:p>
          <a:p>
            <a:pPr algn="ctr">
              <a:spcBef>
                <a:spcPct val="40000"/>
              </a:spcBef>
              <a:spcAft>
                <a:spcPct val="40000"/>
              </a:spcAft>
            </a:pPr>
            <a:r>
              <a:rPr lang="en-US" altLang="en-US" b="1" dirty="0">
                <a:latin typeface="+mn-lt"/>
              </a:rPr>
              <a:t>$ Deal Amount</a:t>
            </a:r>
            <a:endParaRPr lang="en-US" altLang="en-US" dirty="0">
              <a:latin typeface="+mn-lt"/>
            </a:endParaRPr>
          </a:p>
          <a:p>
            <a:pPr algn="ctr"/>
            <a:r>
              <a:rPr lang="en-US" altLang="en-US" dirty="0">
                <a:latin typeface="+mn-lt"/>
              </a:rPr>
              <a:t>Deal Unit Size </a:t>
            </a:r>
            <a:br>
              <a:rPr lang="en-US" altLang="en-US" dirty="0">
                <a:latin typeface="+mn-lt"/>
              </a:rPr>
            </a:br>
            <a:r>
              <a:rPr lang="en-US" altLang="en-US" dirty="0">
                <a:latin typeface="+mn-lt"/>
              </a:rPr>
              <a:t>Deal Type</a:t>
            </a:r>
            <a:endParaRPr lang="en-US" altLang="en-US" i="1" dirty="0">
              <a:latin typeface="+mn-lt"/>
            </a:endParaRPr>
          </a:p>
          <a:p>
            <a:pPr algn="ctr"/>
            <a:endParaRPr lang="en-US" altLang="en-US" i="1" dirty="0">
              <a:latin typeface="+mn-lt"/>
            </a:endParaRPr>
          </a:p>
          <a:p>
            <a:pPr algn="ctr"/>
            <a:r>
              <a:rPr lang="en-US" altLang="en-US" i="1" dirty="0">
                <a:latin typeface="+mn-lt"/>
              </a:rPr>
              <a:t>Deal Position</a:t>
            </a:r>
          </a:p>
          <a:p>
            <a:pPr algn="ctr">
              <a:spcBef>
                <a:spcPct val="80000"/>
              </a:spcBef>
            </a:pPr>
            <a:r>
              <a:rPr lang="en-US" altLang="en-US" dirty="0">
                <a:latin typeface="+mn-lt"/>
              </a:rPr>
              <a:t>DATE</a:t>
            </a:r>
          </a:p>
        </p:txBody>
      </p:sp>
      <p:sp>
        <p:nvSpPr>
          <p:cNvPr id="36" name="TextBox 35">
            <a:extLst>
              <a:ext uri="{FF2B5EF4-FFF2-40B4-BE49-F238E27FC236}">
                <a16:creationId xmlns:a16="http://schemas.microsoft.com/office/drawing/2014/main" id="{8CC90766-5880-4091-9BE4-3AA28D66EECC}"/>
              </a:ext>
            </a:extLst>
          </p:cNvPr>
          <p:cNvSpPr txBox="1"/>
          <p:nvPr/>
        </p:nvSpPr>
        <p:spPr>
          <a:xfrm>
            <a:off x="370800" y="1198807"/>
            <a:ext cx="11451600" cy="261610"/>
          </a:xfrm>
          <a:prstGeom prst="rect">
            <a:avLst/>
          </a:prstGeom>
          <a:solidFill>
            <a:srgbClr val="132E57"/>
          </a:solidFill>
        </p:spPr>
        <p:txBody>
          <a:bodyPr wrap="square" rtlCol="0">
            <a:spAutoFit/>
          </a:bodyPr>
          <a:lstStyle/>
          <a:p>
            <a:r>
              <a:rPr lang="en-US" sz="1100" b="1" dirty="0">
                <a:solidFill>
                  <a:schemeClr val="bg1"/>
                </a:solidFill>
              </a:rPr>
              <a:t>Notable Past Transactions</a:t>
            </a:r>
          </a:p>
        </p:txBody>
      </p:sp>
      <p:grpSp>
        <p:nvGrpSpPr>
          <p:cNvPr id="44" name="Group 43">
            <a:extLst>
              <a:ext uri="{FF2B5EF4-FFF2-40B4-BE49-F238E27FC236}">
                <a16:creationId xmlns:a16="http://schemas.microsoft.com/office/drawing/2014/main" id="{4BDC2944-6413-46CA-9765-92096CA7A0E6}"/>
              </a:ext>
            </a:extLst>
          </p:cNvPr>
          <p:cNvGrpSpPr/>
          <p:nvPr/>
        </p:nvGrpSpPr>
        <p:grpSpPr>
          <a:xfrm>
            <a:off x="370801" y="3860225"/>
            <a:ext cx="2203451" cy="2086135"/>
            <a:chOff x="3709711" y="2136134"/>
            <a:chExt cx="2203450" cy="2086134"/>
          </a:xfrm>
        </p:grpSpPr>
        <p:sp>
          <p:nvSpPr>
            <p:cNvPr id="45" name="Text Box 25">
              <a:extLst>
                <a:ext uri="{FF2B5EF4-FFF2-40B4-BE49-F238E27FC236}">
                  <a16:creationId xmlns:a16="http://schemas.microsoft.com/office/drawing/2014/main" id="{5B384832-E4F4-42C2-AEA4-29623AAE58A3}"/>
                </a:ext>
              </a:extLst>
            </p:cNvPr>
            <p:cNvSpPr txBox="1">
              <a:spLocks noChangeArrowheads="1"/>
            </p:cNvSpPr>
            <p:nvPr/>
          </p:nvSpPr>
          <p:spPr bwMode="auto">
            <a:xfrm>
              <a:off x="3709711" y="2136134"/>
              <a:ext cx="2203450" cy="2086134"/>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0"/>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a:r>
                <a:rPr lang="en-US" altLang="en-US" b="1" dirty="0">
                  <a:latin typeface="+mn-lt"/>
                </a:rPr>
                <a:t>Company Name</a:t>
              </a:r>
              <a:endParaRPr lang="en-US" altLang="en-US" dirty="0">
                <a:latin typeface="+mn-lt"/>
              </a:endParaRPr>
            </a:p>
            <a:p>
              <a:pPr algn="ctr"/>
              <a:br>
                <a:rPr lang="en-US" altLang="en-US" dirty="0">
                  <a:latin typeface="+mn-lt"/>
                </a:rPr>
              </a:br>
              <a:endParaRPr lang="en-US" altLang="en-US" dirty="0">
                <a:latin typeface="+mn-lt"/>
              </a:endParaRPr>
            </a:p>
            <a:p>
              <a:pPr algn="ctr"/>
              <a:endParaRPr lang="en-US" altLang="en-US" dirty="0">
                <a:latin typeface="+mn-lt"/>
              </a:endParaRPr>
            </a:p>
            <a:p>
              <a:pPr algn="ctr">
                <a:spcBef>
                  <a:spcPct val="40000"/>
                </a:spcBef>
                <a:spcAft>
                  <a:spcPct val="40000"/>
                </a:spcAft>
              </a:pPr>
              <a:r>
                <a:rPr lang="en-US" altLang="en-US" b="1" dirty="0">
                  <a:latin typeface="+mn-lt"/>
                </a:rPr>
                <a:t>$ Deal Amount</a:t>
              </a:r>
              <a:endParaRPr lang="en-US" altLang="en-US" dirty="0">
                <a:latin typeface="+mn-lt"/>
              </a:endParaRPr>
            </a:p>
            <a:p>
              <a:pPr algn="ctr"/>
              <a:r>
                <a:rPr lang="en-US" altLang="en-US" dirty="0">
                  <a:latin typeface="+mn-lt"/>
                </a:rPr>
                <a:t>Deal Unit Size </a:t>
              </a:r>
              <a:br>
                <a:rPr lang="en-US" altLang="en-US" dirty="0">
                  <a:latin typeface="+mn-lt"/>
                </a:rPr>
              </a:br>
              <a:r>
                <a:rPr lang="en-US" altLang="en-US" dirty="0">
                  <a:latin typeface="+mn-lt"/>
                </a:rPr>
                <a:t>Deal Type</a:t>
              </a:r>
              <a:endParaRPr lang="en-US" altLang="en-US" i="1" dirty="0">
                <a:latin typeface="+mn-lt"/>
              </a:endParaRPr>
            </a:p>
            <a:p>
              <a:pPr algn="ctr"/>
              <a:endParaRPr lang="en-US" altLang="en-US" i="1" dirty="0">
                <a:latin typeface="+mn-lt"/>
              </a:endParaRPr>
            </a:p>
            <a:p>
              <a:pPr algn="ctr"/>
              <a:r>
                <a:rPr lang="en-US" altLang="en-US" i="1" dirty="0">
                  <a:latin typeface="+mn-lt"/>
                </a:rPr>
                <a:t>Deal Position</a:t>
              </a:r>
            </a:p>
            <a:p>
              <a:pPr algn="ctr">
                <a:spcBef>
                  <a:spcPct val="80000"/>
                </a:spcBef>
              </a:pPr>
              <a:r>
                <a:rPr lang="en-US" altLang="en-US" dirty="0">
                  <a:latin typeface="+mn-lt"/>
                </a:rPr>
                <a:t>DATE</a:t>
              </a:r>
            </a:p>
          </p:txBody>
        </p:sp>
        <p:sp>
          <p:nvSpPr>
            <p:cNvPr id="46" name="Text Box 27">
              <a:extLst>
                <a:ext uri="{FF2B5EF4-FFF2-40B4-BE49-F238E27FC236}">
                  <a16:creationId xmlns:a16="http://schemas.microsoft.com/office/drawing/2014/main" id="{66C141C3-70F9-40BB-A2A1-55629F972EDD}"/>
                </a:ext>
              </a:extLst>
            </p:cNvPr>
            <p:cNvSpPr txBox="1">
              <a:spLocks noChangeArrowheads="1"/>
            </p:cNvSpPr>
            <p:nvPr/>
          </p:nvSpPr>
          <p:spPr bwMode="gray">
            <a:xfrm>
              <a:off x="4280361" y="2575597"/>
              <a:ext cx="1062149"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5720" rIns="45720">
              <a:spAutoFit/>
            </a:bodyPr>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eaLnBrk="1" hangingPunct="1"/>
              <a:r>
                <a:rPr lang="en-US" altLang="en-US" sz="1100" b="1" dirty="0"/>
                <a:t>Logo:</a:t>
              </a:r>
            </a:p>
            <a:p>
              <a:pPr algn="ctr" eaLnBrk="1" hangingPunct="1"/>
              <a:r>
                <a:rPr lang="en-US" altLang="en-US" sz="1100" b="1" dirty="0"/>
                <a:t>.PNG format</a:t>
              </a:r>
            </a:p>
          </p:txBody>
        </p:sp>
      </p:grpSp>
      <p:pic>
        <p:nvPicPr>
          <p:cNvPr id="41" name="Graphic 5">
            <a:extLst>
              <a:ext uri="{FF2B5EF4-FFF2-40B4-BE49-F238E27FC236}">
                <a16:creationId xmlns:a16="http://schemas.microsoft.com/office/drawing/2014/main" id="{56F429B2-6E88-F844-91C6-539A2C10E181}"/>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47127" y="2072194"/>
            <a:ext cx="890588" cy="392863"/>
          </a:xfrm>
          <a:prstGeom prst="rect">
            <a:avLst/>
          </a:prstGeom>
        </p:spPr>
      </p:pic>
      <p:cxnSp>
        <p:nvCxnSpPr>
          <p:cNvPr id="19" name="Straight Connector 18">
            <a:extLst>
              <a:ext uri="{FF2B5EF4-FFF2-40B4-BE49-F238E27FC236}">
                <a16:creationId xmlns:a16="http://schemas.microsoft.com/office/drawing/2014/main" id="{A25B0ED8-BB42-429A-8908-B69F514EF7E9}"/>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49C74851-E991-4FCC-9140-724A84C37AAA}"/>
              </a:ext>
            </a:extLst>
          </p:cNvPr>
          <p:cNvSpPr/>
          <p:nvPr/>
        </p:nvSpPr>
        <p:spPr>
          <a:xfrm>
            <a:off x="3702174"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21" name="TextBox 20">
            <a:extLst>
              <a:ext uri="{FF2B5EF4-FFF2-40B4-BE49-F238E27FC236}">
                <a16:creationId xmlns:a16="http://schemas.microsoft.com/office/drawing/2014/main" id="{DA60C32D-E468-4AEC-AD12-E9D67E984FD5}"/>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accent4"/>
                </a:solidFill>
              </a:rPr>
              <a:t>Company Overview</a:t>
            </a:r>
          </a:p>
        </p:txBody>
      </p:sp>
      <p:sp>
        <p:nvSpPr>
          <p:cNvPr id="22" name="Oval 21">
            <a:extLst>
              <a:ext uri="{FF2B5EF4-FFF2-40B4-BE49-F238E27FC236}">
                <a16:creationId xmlns:a16="http://schemas.microsoft.com/office/drawing/2014/main" id="{B775A32C-B1E8-4762-8581-3A6361C9B6D5}"/>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23" name="TextBox 22">
            <a:extLst>
              <a:ext uri="{FF2B5EF4-FFF2-40B4-BE49-F238E27FC236}">
                <a16:creationId xmlns:a16="http://schemas.microsoft.com/office/drawing/2014/main" id="{57627C83-D599-41B1-8C9C-CE613CFDDBC3}"/>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24" name="Oval 23">
            <a:extLst>
              <a:ext uri="{FF2B5EF4-FFF2-40B4-BE49-F238E27FC236}">
                <a16:creationId xmlns:a16="http://schemas.microsoft.com/office/drawing/2014/main" id="{1DFE0E25-3BCE-45C8-82BF-48032C2304F2}"/>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25" name="TextBox 24">
            <a:extLst>
              <a:ext uri="{FF2B5EF4-FFF2-40B4-BE49-F238E27FC236}">
                <a16:creationId xmlns:a16="http://schemas.microsoft.com/office/drawing/2014/main" id="{296D39BD-6CD3-4D3C-A8CB-04D432644708}"/>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26" name="Oval 25">
            <a:extLst>
              <a:ext uri="{FF2B5EF4-FFF2-40B4-BE49-F238E27FC236}">
                <a16:creationId xmlns:a16="http://schemas.microsoft.com/office/drawing/2014/main" id="{F23EE552-C3B5-4D59-973A-E00308DD68CE}"/>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27" name="TextBox 26">
            <a:extLst>
              <a:ext uri="{FF2B5EF4-FFF2-40B4-BE49-F238E27FC236}">
                <a16:creationId xmlns:a16="http://schemas.microsoft.com/office/drawing/2014/main" id="{46068958-7713-4EC4-87E8-2A655F0382D3}"/>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28" name="Oval 27">
            <a:extLst>
              <a:ext uri="{FF2B5EF4-FFF2-40B4-BE49-F238E27FC236}">
                <a16:creationId xmlns:a16="http://schemas.microsoft.com/office/drawing/2014/main" id="{1D744B07-D4B7-4BB7-BBBB-815CC6C830BF}"/>
              </a:ext>
            </a:extLst>
          </p:cNvPr>
          <p:cNvSpPr/>
          <p:nvPr/>
        </p:nvSpPr>
        <p:spPr>
          <a:xfrm>
            <a:off x="8237827"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29" name="TextBox 28">
            <a:extLst>
              <a:ext uri="{FF2B5EF4-FFF2-40B4-BE49-F238E27FC236}">
                <a16:creationId xmlns:a16="http://schemas.microsoft.com/office/drawing/2014/main" id="{DC24F351-8E6F-44D3-B3E7-B92911FCCE93}"/>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tx2"/>
                </a:solidFill>
              </a:rPr>
              <a:t>Team Overview</a:t>
            </a:r>
          </a:p>
        </p:txBody>
      </p:sp>
      <p:grpSp>
        <p:nvGrpSpPr>
          <p:cNvPr id="50" name="Group 49">
            <a:extLst>
              <a:ext uri="{FF2B5EF4-FFF2-40B4-BE49-F238E27FC236}">
                <a16:creationId xmlns:a16="http://schemas.microsoft.com/office/drawing/2014/main" id="{1FB75A85-6409-4946-B2A6-2DE95D86BBA3}"/>
              </a:ext>
            </a:extLst>
          </p:cNvPr>
          <p:cNvGrpSpPr/>
          <p:nvPr/>
        </p:nvGrpSpPr>
        <p:grpSpPr>
          <a:xfrm>
            <a:off x="9617070" y="3860225"/>
            <a:ext cx="2203451" cy="2086135"/>
            <a:chOff x="3709711" y="2136134"/>
            <a:chExt cx="2203450" cy="2086134"/>
          </a:xfrm>
        </p:grpSpPr>
        <p:sp>
          <p:nvSpPr>
            <p:cNvPr id="51" name="Text Box 25">
              <a:extLst>
                <a:ext uri="{FF2B5EF4-FFF2-40B4-BE49-F238E27FC236}">
                  <a16:creationId xmlns:a16="http://schemas.microsoft.com/office/drawing/2014/main" id="{D8B6D5EF-54DC-436F-B4C6-978421DEA254}"/>
                </a:ext>
              </a:extLst>
            </p:cNvPr>
            <p:cNvSpPr txBox="1">
              <a:spLocks noChangeArrowheads="1"/>
            </p:cNvSpPr>
            <p:nvPr/>
          </p:nvSpPr>
          <p:spPr bwMode="auto">
            <a:xfrm>
              <a:off x="3709711" y="2136134"/>
              <a:ext cx="2203450" cy="2086134"/>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0"/>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a:r>
                <a:rPr lang="en-US" altLang="en-US" b="1" dirty="0">
                  <a:latin typeface="+mn-lt"/>
                </a:rPr>
                <a:t>Company Name</a:t>
              </a:r>
              <a:endParaRPr lang="en-US" altLang="en-US" dirty="0">
                <a:latin typeface="+mn-lt"/>
              </a:endParaRPr>
            </a:p>
            <a:p>
              <a:pPr algn="ctr"/>
              <a:br>
                <a:rPr lang="en-US" altLang="en-US" dirty="0">
                  <a:latin typeface="+mn-lt"/>
                </a:rPr>
              </a:br>
              <a:endParaRPr lang="en-US" altLang="en-US" dirty="0">
                <a:latin typeface="+mn-lt"/>
              </a:endParaRPr>
            </a:p>
            <a:p>
              <a:pPr algn="ctr"/>
              <a:endParaRPr lang="en-US" altLang="en-US" dirty="0">
                <a:latin typeface="+mn-lt"/>
              </a:endParaRPr>
            </a:p>
            <a:p>
              <a:pPr algn="ctr">
                <a:spcBef>
                  <a:spcPct val="40000"/>
                </a:spcBef>
                <a:spcAft>
                  <a:spcPct val="40000"/>
                </a:spcAft>
              </a:pPr>
              <a:r>
                <a:rPr lang="en-US" altLang="en-US" b="1" dirty="0">
                  <a:latin typeface="+mn-lt"/>
                </a:rPr>
                <a:t>$ Deal Amount</a:t>
              </a:r>
              <a:endParaRPr lang="en-US" altLang="en-US" dirty="0">
                <a:latin typeface="+mn-lt"/>
              </a:endParaRPr>
            </a:p>
            <a:p>
              <a:pPr algn="ctr"/>
              <a:r>
                <a:rPr lang="en-US" altLang="en-US" dirty="0">
                  <a:latin typeface="+mn-lt"/>
                </a:rPr>
                <a:t>Deal Unit Size </a:t>
              </a:r>
              <a:br>
                <a:rPr lang="en-US" altLang="en-US" dirty="0">
                  <a:latin typeface="+mn-lt"/>
                </a:rPr>
              </a:br>
              <a:r>
                <a:rPr lang="en-US" altLang="en-US" dirty="0">
                  <a:latin typeface="+mn-lt"/>
                </a:rPr>
                <a:t>Deal Type</a:t>
              </a:r>
              <a:endParaRPr lang="en-US" altLang="en-US" i="1" dirty="0">
                <a:latin typeface="+mn-lt"/>
              </a:endParaRPr>
            </a:p>
            <a:p>
              <a:pPr algn="ctr"/>
              <a:endParaRPr lang="en-US" altLang="en-US" i="1" dirty="0">
                <a:latin typeface="+mn-lt"/>
              </a:endParaRPr>
            </a:p>
            <a:p>
              <a:pPr algn="ctr"/>
              <a:r>
                <a:rPr lang="en-US" altLang="en-US" i="1" dirty="0">
                  <a:latin typeface="+mn-lt"/>
                </a:rPr>
                <a:t>Deal Position</a:t>
              </a:r>
            </a:p>
            <a:p>
              <a:pPr algn="ctr">
                <a:spcBef>
                  <a:spcPct val="80000"/>
                </a:spcBef>
              </a:pPr>
              <a:r>
                <a:rPr lang="en-US" altLang="en-US" dirty="0">
                  <a:latin typeface="+mn-lt"/>
                </a:rPr>
                <a:t>DATE</a:t>
              </a:r>
            </a:p>
          </p:txBody>
        </p:sp>
        <p:sp>
          <p:nvSpPr>
            <p:cNvPr id="52" name="Text Box 27">
              <a:extLst>
                <a:ext uri="{FF2B5EF4-FFF2-40B4-BE49-F238E27FC236}">
                  <a16:creationId xmlns:a16="http://schemas.microsoft.com/office/drawing/2014/main" id="{05DDFF29-2245-46B4-A9BD-4FB339A4322E}"/>
                </a:ext>
              </a:extLst>
            </p:cNvPr>
            <p:cNvSpPr txBox="1">
              <a:spLocks noChangeArrowheads="1"/>
            </p:cNvSpPr>
            <p:nvPr/>
          </p:nvSpPr>
          <p:spPr bwMode="gray">
            <a:xfrm>
              <a:off x="4280361" y="2575597"/>
              <a:ext cx="1062149"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5720" rIns="45720">
              <a:spAutoFit/>
            </a:bodyPr>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eaLnBrk="1" hangingPunct="1"/>
              <a:r>
                <a:rPr lang="en-US" altLang="en-US" sz="1100" b="1" dirty="0"/>
                <a:t>Logo:</a:t>
              </a:r>
            </a:p>
            <a:p>
              <a:pPr algn="ctr" eaLnBrk="1" hangingPunct="1"/>
              <a:r>
                <a:rPr lang="en-US" altLang="en-US" sz="1100" b="1" dirty="0"/>
                <a:t>.PNG format</a:t>
              </a:r>
            </a:p>
          </p:txBody>
        </p:sp>
      </p:grpSp>
      <p:grpSp>
        <p:nvGrpSpPr>
          <p:cNvPr id="53" name="Group 52">
            <a:extLst>
              <a:ext uri="{FF2B5EF4-FFF2-40B4-BE49-F238E27FC236}">
                <a16:creationId xmlns:a16="http://schemas.microsoft.com/office/drawing/2014/main" id="{81950153-19F3-44E2-A24E-0D7DA7F9EEC7}"/>
              </a:ext>
            </a:extLst>
          </p:cNvPr>
          <p:cNvGrpSpPr/>
          <p:nvPr/>
        </p:nvGrpSpPr>
        <p:grpSpPr>
          <a:xfrm>
            <a:off x="3452891" y="3860225"/>
            <a:ext cx="2203451" cy="2086135"/>
            <a:chOff x="3709711" y="2136134"/>
            <a:chExt cx="2203450" cy="2086134"/>
          </a:xfrm>
        </p:grpSpPr>
        <p:sp>
          <p:nvSpPr>
            <p:cNvPr id="54" name="Text Box 25">
              <a:extLst>
                <a:ext uri="{FF2B5EF4-FFF2-40B4-BE49-F238E27FC236}">
                  <a16:creationId xmlns:a16="http://schemas.microsoft.com/office/drawing/2014/main" id="{A617151B-0DAB-4F78-9AF0-94B98717ABE4}"/>
                </a:ext>
              </a:extLst>
            </p:cNvPr>
            <p:cNvSpPr txBox="1">
              <a:spLocks noChangeArrowheads="1"/>
            </p:cNvSpPr>
            <p:nvPr/>
          </p:nvSpPr>
          <p:spPr bwMode="auto">
            <a:xfrm>
              <a:off x="3709711" y="2136134"/>
              <a:ext cx="2203450" cy="2086134"/>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0"/>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a:r>
                <a:rPr lang="en-US" altLang="en-US" b="1" dirty="0">
                  <a:latin typeface="+mn-lt"/>
                </a:rPr>
                <a:t>Company Name</a:t>
              </a:r>
              <a:endParaRPr lang="en-US" altLang="en-US" dirty="0">
                <a:latin typeface="+mn-lt"/>
              </a:endParaRPr>
            </a:p>
            <a:p>
              <a:pPr algn="ctr"/>
              <a:br>
                <a:rPr lang="en-US" altLang="en-US" dirty="0">
                  <a:latin typeface="+mn-lt"/>
                </a:rPr>
              </a:br>
              <a:endParaRPr lang="en-US" altLang="en-US" dirty="0">
                <a:latin typeface="+mn-lt"/>
              </a:endParaRPr>
            </a:p>
            <a:p>
              <a:pPr algn="ctr"/>
              <a:endParaRPr lang="en-US" altLang="en-US" dirty="0">
                <a:latin typeface="+mn-lt"/>
              </a:endParaRPr>
            </a:p>
            <a:p>
              <a:pPr algn="ctr">
                <a:spcBef>
                  <a:spcPct val="40000"/>
                </a:spcBef>
                <a:spcAft>
                  <a:spcPct val="40000"/>
                </a:spcAft>
              </a:pPr>
              <a:r>
                <a:rPr lang="en-US" altLang="en-US" b="1" dirty="0">
                  <a:latin typeface="+mn-lt"/>
                </a:rPr>
                <a:t>$ Deal Amount</a:t>
              </a:r>
              <a:endParaRPr lang="en-US" altLang="en-US" dirty="0">
                <a:latin typeface="+mn-lt"/>
              </a:endParaRPr>
            </a:p>
            <a:p>
              <a:pPr algn="ctr"/>
              <a:r>
                <a:rPr lang="en-US" altLang="en-US" dirty="0">
                  <a:latin typeface="+mn-lt"/>
                </a:rPr>
                <a:t>Deal Unit Size </a:t>
              </a:r>
              <a:br>
                <a:rPr lang="en-US" altLang="en-US" dirty="0">
                  <a:latin typeface="+mn-lt"/>
                </a:rPr>
              </a:br>
              <a:r>
                <a:rPr lang="en-US" altLang="en-US" dirty="0">
                  <a:latin typeface="+mn-lt"/>
                </a:rPr>
                <a:t>Deal Type</a:t>
              </a:r>
              <a:endParaRPr lang="en-US" altLang="en-US" i="1" dirty="0">
                <a:latin typeface="+mn-lt"/>
              </a:endParaRPr>
            </a:p>
            <a:p>
              <a:pPr algn="ctr"/>
              <a:endParaRPr lang="en-US" altLang="en-US" i="1" dirty="0">
                <a:latin typeface="+mn-lt"/>
              </a:endParaRPr>
            </a:p>
            <a:p>
              <a:pPr algn="ctr"/>
              <a:r>
                <a:rPr lang="en-US" altLang="en-US" i="1" dirty="0">
                  <a:latin typeface="+mn-lt"/>
                </a:rPr>
                <a:t>Deal Position</a:t>
              </a:r>
            </a:p>
            <a:p>
              <a:pPr algn="ctr">
                <a:spcBef>
                  <a:spcPct val="80000"/>
                </a:spcBef>
              </a:pPr>
              <a:r>
                <a:rPr lang="en-US" altLang="en-US" dirty="0">
                  <a:latin typeface="+mn-lt"/>
                </a:rPr>
                <a:t>DATE</a:t>
              </a:r>
            </a:p>
          </p:txBody>
        </p:sp>
        <p:sp>
          <p:nvSpPr>
            <p:cNvPr id="55" name="Text Box 27">
              <a:extLst>
                <a:ext uri="{FF2B5EF4-FFF2-40B4-BE49-F238E27FC236}">
                  <a16:creationId xmlns:a16="http://schemas.microsoft.com/office/drawing/2014/main" id="{7FACBF39-29CF-4F77-8C81-AEE090F74968}"/>
                </a:ext>
              </a:extLst>
            </p:cNvPr>
            <p:cNvSpPr txBox="1">
              <a:spLocks noChangeArrowheads="1"/>
            </p:cNvSpPr>
            <p:nvPr/>
          </p:nvSpPr>
          <p:spPr bwMode="gray">
            <a:xfrm>
              <a:off x="4280361" y="2575597"/>
              <a:ext cx="1062149"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5720" rIns="45720">
              <a:spAutoFit/>
            </a:bodyPr>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eaLnBrk="1" hangingPunct="1"/>
              <a:r>
                <a:rPr lang="en-US" altLang="en-US" sz="1100" b="1" dirty="0"/>
                <a:t>Logo:</a:t>
              </a:r>
            </a:p>
            <a:p>
              <a:pPr algn="ctr" eaLnBrk="1" hangingPunct="1"/>
              <a:r>
                <a:rPr lang="en-US" altLang="en-US" sz="1100" b="1" dirty="0"/>
                <a:t>.PNG format</a:t>
              </a:r>
            </a:p>
          </p:txBody>
        </p:sp>
      </p:grpSp>
      <p:grpSp>
        <p:nvGrpSpPr>
          <p:cNvPr id="56" name="Group 55">
            <a:extLst>
              <a:ext uri="{FF2B5EF4-FFF2-40B4-BE49-F238E27FC236}">
                <a16:creationId xmlns:a16="http://schemas.microsoft.com/office/drawing/2014/main" id="{9535152F-D045-4F37-91B6-274182857190}"/>
              </a:ext>
            </a:extLst>
          </p:cNvPr>
          <p:cNvGrpSpPr/>
          <p:nvPr/>
        </p:nvGrpSpPr>
        <p:grpSpPr>
          <a:xfrm>
            <a:off x="6534981" y="3860225"/>
            <a:ext cx="2203451" cy="2086135"/>
            <a:chOff x="3709711" y="2136134"/>
            <a:chExt cx="2203450" cy="2086134"/>
          </a:xfrm>
        </p:grpSpPr>
        <p:sp>
          <p:nvSpPr>
            <p:cNvPr id="57" name="Text Box 25">
              <a:extLst>
                <a:ext uri="{FF2B5EF4-FFF2-40B4-BE49-F238E27FC236}">
                  <a16:creationId xmlns:a16="http://schemas.microsoft.com/office/drawing/2014/main" id="{30F4834D-947C-4FEE-902B-5FC6C5189BCC}"/>
                </a:ext>
              </a:extLst>
            </p:cNvPr>
            <p:cNvSpPr txBox="1">
              <a:spLocks noChangeArrowheads="1"/>
            </p:cNvSpPr>
            <p:nvPr/>
          </p:nvSpPr>
          <p:spPr bwMode="auto">
            <a:xfrm>
              <a:off x="3709711" y="2136134"/>
              <a:ext cx="2203450" cy="2086134"/>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0"/>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a:r>
                <a:rPr lang="en-US" altLang="en-US" b="1" dirty="0">
                  <a:latin typeface="+mn-lt"/>
                </a:rPr>
                <a:t>Company Name</a:t>
              </a:r>
              <a:endParaRPr lang="en-US" altLang="en-US" dirty="0">
                <a:latin typeface="+mn-lt"/>
              </a:endParaRPr>
            </a:p>
            <a:p>
              <a:pPr algn="ctr"/>
              <a:br>
                <a:rPr lang="en-US" altLang="en-US" dirty="0">
                  <a:latin typeface="+mn-lt"/>
                </a:rPr>
              </a:br>
              <a:endParaRPr lang="en-US" altLang="en-US" dirty="0">
                <a:latin typeface="+mn-lt"/>
              </a:endParaRPr>
            </a:p>
            <a:p>
              <a:pPr algn="ctr"/>
              <a:endParaRPr lang="en-US" altLang="en-US" dirty="0">
                <a:latin typeface="+mn-lt"/>
              </a:endParaRPr>
            </a:p>
            <a:p>
              <a:pPr algn="ctr">
                <a:spcBef>
                  <a:spcPct val="40000"/>
                </a:spcBef>
                <a:spcAft>
                  <a:spcPct val="40000"/>
                </a:spcAft>
              </a:pPr>
              <a:r>
                <a:rPr lang="en-US" altLang="en-US" b="1" dirty="0">
                  <a:latin typeface="+mn-lt"/>
                </a:rPr>
                <a:t>$ Deal Amount</a:t>
              </a:r>
              <a:endParaRPr lang="en-US" altLang="en-US" dirty="0">
                <a:latin typeface="+mn-lt"/>
              </a:endParaRPr>
            </a:p>
            <a:p>
              <a:pPr algn="ctr"/>
              <a:r>
                <a:rPr lang="en-US" altLang="en-US" dirty="0">
                  <a:latin typeface="+mn-lt"/>
                </a:rPr>
                <a:t>Deal Unit Size </a:t>
              </a:r>
              <a:br>
                <a:rPr lang="en-US" altLang="en-US" dirty="0">
                  <a:latin typeface="+mn-lt"/>
                </a:rPr>
              </a:br>
              <a:r>
                <a:rPr lang="en-US" altLang="en-US" dirty="0">
                  <a:latin typeface="+mn-lt"/>
                </a:rPr>
                <a:t>Deal Type</a:t>
              </a:r>
              <a:endParaRPr lang="en-US" altLang="en-US" i="1" dirty="0">
                <a:latin typeface="+mn-lt"/>
              </a:endParaRPr>
            </a:p>
            <a:p>
              <a:pPr algn="ctr"/>
              <a:endParaRPr lang="en-US" altLang="en-US" i="1" dirty="0">
                <a:latin typeface="+mn-lt"/>
              </a:endParaRPr>
            </a:p>
            <a:p>
              <a:pPr algn="ctr"/>
              <a:r>
                <a:rPr lang="en-US" altLang="en-US" i="1" dirty="0">
                  <a:latin typeface="+mn-lt"/>
                </a:rPr>
                <a:t>Deal Position</a:t>
              </a:r>
            </a:p>
            <a:p>
              <a:pPr algn="ctr">
                <a:spcBef>
                  <a:spcPct val="80000"/>
                </a:spcBef>
              </a:pPr>
              <a:r>
                <a:rPr lang="en-US" altLang="en-US" dirty="0">
                  <a:latin typeface="+mn-lt"/>
                </a:rPr>
                <a:t>DATE</a:t>
              </a:r>
            </a:p>
          </p:txBody>
        </p:sp>
        <p:sp>
          <p:nvSpPr>
            <p:cNvPr id="58" name="Text Box 27">
              <a:extLst>
                <a:ext uri="{FF2B5EF4-FFF2-40B4-BE49-F238E27FC236}">
                  <a16:creationId xmlns:a16="http://schemas.microsoft.com/office/drawing/2014/main" id="{33F777EA-DD19-4081-9521-C1C604D4EDF5}"/>
                </a:ext>
              </a:extLst>
            </p:cNvPr>
            <p:cNvSpPr txBox="1">
              <a:spLocks noChangeArrowheads="1"/>
            </p:cNvSpPr>
            <p:nvPr/>
          </p:nvSpPr>
          <p:spPr bwMode="gray">
            <a:xfrm>
              <a:off x="4280361" y="2575597"/>
              <a:ext cx="1062149"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5720" rIns="45720">
              <a:spAutoFit/>
            </a:bodyPr>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eaLnBrk="1" hangingPunct="1"/>
              <a:r>
                <a:rPr lang="en-US" altLang="en-US" sz="1100" b="1" dirty="0"/>
                <a:t>Logo:</a:t>
              </a:r>
            </a:p>
            <a:p>
              <a:pPr algn="ctr" eaLnBrk="1" hangingPunct="1"/>
              <a:r>
                <a:rPr lang="en-US" altLang="en-US" sz="1100" b="1" dirty="0"/>
                <a:t>.PNG format</a:t>
              </a:r>
            </a:p>
          </p:txBody>
        </p:sp>
      </p:grpSp>
      <p:grpSp>
        <p:nvGrpSpPr>
          <p:cNvPr id="59" name="Group 58">
            <a:extLst>
              <a:ext uri="{FF2B5EF4-FFF2-40B4-BE49-F238E27FC236}">
                <a16:creationId xmlns:a16="http://schemas.microsoft.com/office/drawing/2014/main" id="{B0B66B90-B3B9-4D9F-B4FA-11CE15C05727}"/>
              </a:ext>
            </a:extLst>
          </p:cNvPr>
          <p:cNvGrpSpPr/>
          <p:nvPr/>
        </p:nvGrpSpPr>
        <p:grpSpPr>
          <a:xfrm>
            <a:off x="3452891" y="1623579"/>
            <a:ext cx="2203451" cy="2086135"/>
            <a:chOff x="3709711" y="2136134"/>
            <a:chExt cx="2203450" cy="2086134"/>
          </a:xfrm>
        </p:grpSpPr>
        <p:sp>
          <p:nvSpPr>
            <p:cNvPr id="60" name="Text Box 25">
              <a:extLst>
                <a:ext uri="{FF2B5EF4-FFF2-40B4-BE49-F238E27FC236}">
                  <a16:creationId xmlns:a16="http://schemas.microsoft.com/office/drawing/2014/main" id="{E38E70F7-E9BD-4D7D-9B1D-77F79B14C187}"/>
                </a:ext>
              </a:extLst>
            </p:cNvPr>
            <p:cNvSpPr txBox="1">
              <a:spLocks noChangeArrowheads="1"/>
            </p:cNvSpPr>
            <p:nvPr/>
          </p:nvSpPr>
          <p:spPr bwMode="auto">
            <a:xfrm>
              <a:off x="3709711" y="2136134"/>
              <a:ext cx="2203450" cy="2086134"/>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0"/>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a:r>
                <a:rPr lang="en-US" altLang="en-US" b="1" dirty="0">
                  <a:latin typeface="+mn-lt"/>
                </a:rPr>
                <a:t>Company Name</a:t>
              </a:r>
              <a:endParaRPr lang="en-US" altLang="en-US" dirty="0">
                <a:latin typeface="+mn-lt"/>
              </a:endParaRPr>
            </a:p>
            <a:p>
              <a:pPr algn="ctr"/>
              <a:br>
                <a:rPr lang="en-US" altLang="en-US" dirty="0">
                  <a:latin typeface="+mn-lt"/>
                </a:rPr>
              </a:br>
              <a:endParaRPr lang="en-US" altLang="en-US" dirty="0">
                <a:latin typeface="+mn-lt"/>
              </a:endParaRPr>
            </a:p>
            <a:p>
              <a:pPr algn="ctr"/>
              <a:endParaRPr lang="en-US" altLang="en-US" dirty="0">
                <a:latin typeface="+mn-lt"/>
              </a:endParaRPr>
            </a:p>
            <a:p>
              <a:pPr algn="ctr">
                <a:spcBef>
                  <a:spcPct val="40000"/>
                </a:spcBef>
                <a:spcAft>
                  <a:spcPct val="40000"/>
                </a:spcAft>
              </a:pPr>
              <a:r>
                <a:rPr lang="en-US" altLang="en-US" b="1" dirty="0">
                  <a:latin typeface="+mn-lt"/>
                </a:rPr>
                <a:t>$ Deal Amount</a:t>
              </a:r>
              <a:endParaRPr lang="en-US" altLang="en-US" dirty="0">
                <a:latin typeface="+mn-lt"/>
              </a:endParaRPr>
            </a:p>
            <a:p>
              <a:pPr algn="ctr"/>
              <a:r>
                <a:rPr lang="en-US" altLang="en-US" dirty="0">
                  <a:latin typeface="+mn-lt"/>
                </a:rPr>
                <a:t>Deal Unit Size </a:t>
              </a:r>
              <a:br>
                <a:rPr lang="en-US" altLang="en-US" dirty="0">
                  <a:latin typeface="+mn-lt"/>
                </a:rPr>
              </a:br>
              <a:r>
                <a:rPr lang="en-US" altLang="en-US" dirty="0">
                  <a:latin typeface="+mn-lt"/>
                </a:rPr>
                <a:t>Deal Type</a:t>
              </a:r>
              <a:endParaRPr lang="en-US" altLang="en-US" i="1" dirty="0">
                <a:latin typeface="+mn-lt"/>
              </a:endParaRPr>
            </a:p>
            <a:p>
              <a:pPr algn="ctr"/>
              <a:endParaRPr lang="en-US" altLang="en-US" i="1" dirty="0">
                <a:latin typeface="+mn-lt"/>
              </a:endParaRPr>
            </a:p>
            <a:p>
              <a:pPr algn="ctr"/>
              <a:r>
                <a:rPr lang="en-US" altLang="en-US" i="1" dirty="0">
                  <a:latin typeface="+mn-lt"/>
                </a:rPr>
                <a:t>Deal Position</a:t>
              </a:r>
            </a:p>
            <a:p>
              <a:pPr algn="ctr">
                <a:spcBef>
                  <a:spcPct val="80000"/>
                </a:spcBef>
              </a:pPr>
              <a:r>
                <a:rPr lang="en-US" altLang="en-US" dirty="0">
                  <a:latin typeface="+mn-lt"/>
                </a:rPr>
                <a:t>DATE</a:t>
              </a:r>
            </a:p>
          </p:txBody>
        </p:sp>
        <p:sp>
          <p:nvSpPr>
            <p:cNvPr id="61" name="Text Box 27">
              <a:extLst>
                <a:ext uri="{FF2B5EF4-FFF2-40B4-BE49-F238E27FC236}">
                  <a16:creationId xmlns:a16="http://schemas.microsoft.com/office/drawing/2014/main" id="{569625AE-CEDB-4563-9134-72E8FE3E95CD}"/>
                </a:ext>
              </a:extLst>
            </p:cNvPr>
            <p:cNvSpPr txBox="1">
              <a:spLocks noChangeArrowheads="1"/>
            </p:cNvSpPr>
            <p:nvPr/>
          </p:nvSpPr>
          <p:spPr bwMode="gray">
            <a:xfrm>
              <a:off x="4280361" y="2575597"/>
              <a:ext cx="1062149"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5720" rIns="45720">
              <a:spAutoFit/>
            </a:bodyPr>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eaLnBrk="1" hangingPunct="1"/>
              <a:r>
                <a:rPr lang="en-US" altLang="en-US" sz="1100" b="1" dirty="0"/>
                <a:t>Logo:</a:t>
              </a:r>
            </a:p>
            <a:p>
              <a:pPr algn="ctr" eaLnBrk="1" hangingPunct="1"/>
              <a:r>
                <a:rPr lang="en-US" altLang="en-US" sz="1100" b="1" dirty="0"/>
                <a:t>.PNG format</a:t>
              </a:r>
            </a:p>
          </p:txBody>
        </p:sp>
      </p:grpSp>
      <p:grpSp>
        <p:nvGrpSpPr>
          <p:cNvPr id="62" name="Group 61">
            <a:extLst>
              <a:ext uri="{FF2B5EF4-FFF2-40B4-BE49-F238E27FC236}">
                <a16:creationId xmlns:a16="http://schemas.microsoft.com/office/drawing/2014/main" id="{D0AE54C3-D5B7-471E-A8E4-F4C20B7F8ABB}"/>
              </a:ext>
            </a:extLst>
          </p:cNvPr>
          <p:cNvGrpSpPr/>
          <p:nvPr/>
        </p:nvGrpSpPr>
        <p:grpSpPr>
          <a:xfrm>
            <a:off x="6534981" y="1623579"/>
            <a:ext cx="2203451" cy="2086135"/>
            <a:chOff x="3709711" y="2136134"/>
            <a:chExt cx="2203450" cy="2086134"/>
          </a:xfrm>
        </p:grpSpPr>
        <p:sp>
          <p:nvSpPr>
            <p:cNvPr id="63" name="Text Box 25">
              <a:extLst>
                <a:ext uri="{FF2B5EF4-FFF2-40B4-BE49-F238E27FC236}">
                  <a16:creationId xmlns:a16="http://schemas.microsoft.com/office/drawing/2014/main" id="{8C38EF1F-F138-4804-8662-933BE5ADFFBB}"/>
                </a:ext>
              </a:extLst>
            </p:cNvPr>
            <p:cNvSpPr txBox="1">
              <a:spLocks noChangeArrowheads="1"/>
            </p:cNvSpPr>
            <p:nvPr/>
          </p:nvSpPr>
          <p:spPr bwMode="auto">
            <a:xfrm>
              <a:off x="3709711" y="2136134"/>
              <a:ext cx="2203450" cy="2086134"/>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0"/>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a:r>
                <a:rPr lang="en-US" altLang="en-US" b="1" dirty="0">
                  <a:latin typeface="+mn-lt"/>
                </a:rPr>
                <a:t>Company Name</a:t>
              </a:r>
              <a:endParaRPr lang="en-US" altLang="en-US" dirty="0">
                <a:latin typeface="+mn-lt"/>
              </a:endParaRPr>
            </a:p>
            <a:p>
              <a:pPr algn="ctr"/>
              <a:br>
                <a:rPr lang="en-US" altLang="en-US" dirty="0">
                  <a:latin typeface="+mn-lt"/>
                </a:rPr>
              </a:br>
              <a:endParaRPr lang="en-US" altLang="en-US" dirty="0">
                <a:latin typeface="+mn-lt"/>
              </a:endParaRPr>
            </a:p>
            <a:p>
              <a:pPr algn="ctr"/>
              <a:endParaRPr lang="en-US" altLang="en-US" dirty="0">
                <a:latin typeface="+mn-lt"/>
              </a:endParaRPr>
            </a:p>
            <a:p>
              <a:pPr algn="ctr">
                <a:spcBef>
                  <a:spcPct val="40000"/>
                </a:spcBef>
                <a:spcAft>
                  <a:spcPct val="40000"/>
                </a:spcAft>
              </a:pPr>
              <a:r>
                <a:rPr lang="en-US" altLang="en-US" b="1" dirty="0">
                  <a:latin typeface="+mn-lt"/>
                </a:rPr>
                <a:t>$ Deal Amount</a:t>
              </a:r>
              <a:endParaRPr lang="en-US" altLang="en-US" dirty="0">
                <a:latin typeface="+mn-lt"/>
              </a:endParaRPr>
            </a:p>
            <a:p>
              <a:pPr algn="ctr"/>
              <a:r>
                <a:rPr lang="en-US" altLang="en-US" dirty="0">
                  <a:latin typeface="+mn-lt"/>
                </a:rPr>
                <a:t>Deal Unit Size </a:t>
              </a:r>
              <a:br>
                <a:rPr lang="en-US" altLang="en-US" dirty="0">
                  <a:latin typeface="+mn-lt"/>
                </a:rPr>
              </a:br>
              <a:r>
                <a:rPr lang="en-US" altLang="en-US" dirty="0">
                  <a:latin typeface="+mn-lt"/>
                </a:rPr>
                <a:t>Deal Type</a:t>
              </a:r>
              <a:endParaRPr lang="en-US" altLang="en-US" i="1" dirty="0">
                <a:latin typeface="+mn-lt"/>
              </a:endParaRPr>
            </a:p>
            <a:p>
              <a:pPr algn="ctr"/>
              <a:endParaRPr lang="en-US" altLang="en-US" i="1" dirty="0">
                <a:latin typeface="+mn-lt"/>
              </a:endParaRPr>
            </a:p>
            <a:p>
              <a:pPr algn="ctr"/>
              <a:r>
                <a:rPr lang="en-US" altLang="en-US" i="1" dirty="0">
                  <a:latin typeface="+mn-lt"/>
                </a:rPr>
                <a:t>Deal Position</a:t>
              </a:r>
            </a:p>
            <a:p>
              <a:pPr algn="ctr">
                <a:spcBef>
                  <a:spcPct val="80000"/>
                </a:spcBef>
              </a:pPr>
              <a:r>
                <a:rPr lang="en-US" altLang="en-US" dirty="0">
                  <a:latin typeface="+mn-lt"/>
                </a:rPr>
                <a:t>DATE</a:t>
              </a:r>
            </a:p>
          </p:txBody>
        </p:sp>
        <p:sp>
          <p:nvSpPr>
            <p:cNvPr id="64" name="Text Box 27">
              <a:extLst>
                <a:ext uri="{FF2B5EF4-FFF2-40B4-BE49-F238E27FC236}">
                  <a16:creationId xmlns:a16="http://schemas.microsoft.com/office/drawing/2014/main" id="{FCFE49CA-EBE8-4BF8-A2BC-DC4460A9395D}"/>
                </a:ext>
              </a:extLst>
            </p:cNvPr>
            <p:cNvSpPr txBox="1">
              <a:spLocks noChangeArrowheads="1"/>
            </p:cNvSpPr>
            <p:nvPr/>
          </p:nvSpPr>
          <p:spPr bwMode="gray">
            <a:xfrm>
              <a:off x="4280361" y="2575597"/>
              <a:ext cx="1062149"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5720" rIns="45720">
              <a:spAutoFit/>
            </a:bodyPr>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eaLnBrk="1" hangingPunct="1"/>
              <a:r>
                <a:rPr lang="en-US" altLang="en-US" sz="1100" b="1" dirty="0"/>
                <a:t>Logo:</a:t>
              </a:r>
            </a:p>
            <a:p>
              <a:pPr algn="ctr" eaLnBrk="1" hangingPunct="1"/>
              <a:r>
                <a:rPr lang="en-US" altLang="en-US" sz="1100" b="1" dirty="0"/>
                <a:t>.PNG format</a:t>
              </a:r>
            </a:p>
          </p:txBody>
        </p:sp>
      </p:grpSp>
      <p:grpSp>
        <p:nvGrpSpPr>
          <p:cNvPr id="65" name="Group 64">
            <a:extLst>
              <a:ext uri="{FF2B5EF4-FFF2-40B4-BE49-F238E27FC236}">
                <a16:creationId xmlns:a16="http://schemas.microsoft.com/office/drawing/2014/main" id="{5D907C2F-4350-4420-AF46-E0275C7FBB9C}"/>
              </a:ext>
            </a:extLst>
          </p:cNvPr>
          <p:cNvGrpSpPr/>
          <p:nvPr/>
        </p:nvGrpSpPr>
        <p:grpSpPr>
          <a:xfrm>
            <a:off x="9617072" y="1623579"/>
            <a:ext cx="2203451" cy="2086135"/>
            <a:chOff x="3709711" y="2136134"/>
            <a:chExt cx="2203450" cy="2086134"/>
          </a:xfrm>
        </p:grpSpPr>
        <p:sp>
          <p:nvSpPr>
            <p:cNvPr id="66" name="Text Box 25">
              <a:extLst>
                <a:ext uri="{FF2B5EF4-FFF2-40B4-BE49-F238E27FC236}">
                  <a16:creationId xmlns:a16="http://schemas.microsoft.com/office/drawing/2014/main" id="{A3658FC8-867C-42CD-B9D0-319F603A80D7}"/>
                </a:ext>
              </a:extLst>
            </p:cNvPr>
            <p:cNvSpPr txBox="1">
              <a:spLocks noChangeArrowheads="1"/>
            </p:cNvSpPr>
            <p:nvPr/>
          </p:nvSpPr>
          <p:spPr bwMode="auto">
            <a:xfrm>
              <a:off x="3709711" y="2136134"/>
              <a:ext cx="2203450" cy="2086134"/>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0"/>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a:r>
                <a:rPr lang="en-US" altLang="en-US" b="1" dirty="0">
                  <a:latin typeface="+mn-lt"/>
                </a:rPr>
                <a:t>Company Name</a:t>
              </a:r>
              <a:endParaRPr lang="en-US" altLang="en-US" dirty="0">
                <a:latin typeface="+mn-lt"/>
              </a:endParaRPr>
            </a:p>
            <a:p>
              <a:pPr algn="ctr"/>
              <a:br>
                <a:rPr lang="en-US" altLang="en-US" dirty="0">
                  <a:latin typeface="+mn-lt"/>
                </a:rPr>
              </a:br>
              <a:endParaRPr lang="en-US" altLang="en-US" dirty="0">
                <a:latin typeface="+mn-lt"/>
              </a:endParaRPr>
            </a:p>
            <a:p>
              <a:pPr algn="ctr"/>
              <a:endParaRPr lang="en-US" altLang="en-US" dirty="0">
                <a:latin typeface="+mn-lt"/>
              </a:endParaRPr>
            </a:p>
            <a:p>
              <a:pPr algn="ctr">
                <a:spcBef>
                  <a:spcPct val="40000"/>
                </a:spcBef>
                <a:spcAft>
                  <a:spcPct val="40000"/>
                </a:spcAft>
              </a:pPr>
              <a:r>
                <a:rPr lang="en-US" altLang="en-US" b="1" dirty="0">
                  <a:latin typeface="+mn-lt"/>
                </a:rPr>
                <a:t>$ Deal Amount</a:t>
              </a:r>
              <a:endParaRPr lang="en-US" altLang="en-US" dirty="0">
                <a:latin typeface="+mn-lt"/>
              </a:endParaRPr>
            </a:p>
            <a:p>
              <a:pPr algn="ctr"/>
              <a:r>
                <a:rPr lang="en-US" altLang="en-US" dirty="0">
                  <a:latin typeface="+mn-lt"/>
                </a:rPr>
                <a:t>Deal Unit Size </a:t>
              </a:r>
              <a:br>
                <a:rPr lang="en-US" altLang="en-US" dirty="0">
                  <a:latin typeface="+mn-lt"/>
                </a:rPr>
              </a:br>
              <a:r>
                <a:rPr lang="en-US" altLang="en-US" dirty="0">
                  <a:latin typeface="+mn-lt"/>
                </a:rPr>
                <a:t>Deal Type</a:t>
              </a:r>
              <a:endParaRPr lang="en-US" altLang="en-US" i="1" dirty="0">
                <a:latin typeface="+mn-lt"/>
              </a:endParaRPr>
            </a:p>
            <a:p>
              <a:pPr algn="ctr"/>
              <a:endParaRPr lang="en-US" altLang="en-US" i="1" dirty="0">
                <a:latin typeface="+mn-lt"/>
              </a:endParaRPr>
            </a:p>
            <a:p>
              <a:pPr algn="ctr"/>
              <a:r>
                <a:rPr lang="en-US" altLang="en-US" i="1" dirty="0">
                  <a:latin typeface="+mn-lt"/>
                </a:rPr>
                <a:t>Deal Position</a:t>
              </a:r>
            </a:p>
            <a:p>
              <a:pPr algn="ctr">
                <a:spcBef>
                  <a:spcPct val="80000"/>
                </a:spcBef>
              </a:pPr>
              <a:r>
                <a:rPr lang="en-US" altLang="en-US" dirty="0">
                  <a:latin typeface="+mn-lt"/>
                </a:rPr>
                <a:t>DATE</a:t>
              </a:r>
            </a:p>
          </p:txBody>
        </p:sp>
        <p:sp>
          <p:nvSpPr>
            <p:cNvPr id="67" name="Text Box 27">
              <a:extLst>
                <a:ext uri="{FF2B5EF4-FFF2-40B4-BE49-F238E27FC236}">
                  <a16:creationId xmlns:a16="http://schemas.microsoft.com/office/drawing/2014/main" id="{E046E670-2CC8-4192-BCE9-1B2AD10CE5AD}"/>
                </a:ext>
              </a:extLst>
            </p:cNvPr>
            <p:cNvSpPr txBox="1">
              <a:spLocks noChangeArrowheads="1"/>
            </p:cNvSpPr>
            <p:nvPr/>
          </p:nvSpPr>
          <p:spPr bwMode="gray">
            <a:xfrm>
              <a:off x="4280361" y="2575597"/>
              <a:ext cx="1062149"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5720" rIns="45720">
              <a:spAutoFit/>
            </a:bodyPr>
            <a:lstStyle>
              <a:lvl1pPr>
                <a:defRPr sz="1000">
                  <a:solidFill>
                    <a:schemeClr val="tx1"/>
                  </a:solidFill>
                  <a:latin typeface="Verdana" panose="020B0604030504040204" pitchFamily="34" charset="0"/>
                </a:defRPr>
              </a:lvl1pPr>
              <a:lvl2pPr marL="742950" indent="-285750">
                <a:defRPr sz="1000">
                  <a:solidFill>
                    <a:schemeClr val="tx1"/>
                  </a:solidFill>
                  <a:latin typeface="Verdana" panose="020B0604030504040204" pitchFamily="34" charset="0"/>
                </a:defRPr>
              </a:lvl2pPr>
              <a:lvl3pPr marL="1143000" indent="-228600">
                <a:defRPr sz="1000">
                  <a:solidFill>
                    <a:schemeClr val="tx1"/>
                  </a:solidFill>
                  <a:latin typeface="Verdana" panose="020B0604030504040204" pitchFamily="34" charset="0"/>
                </a:defRPr>
              </a:lvl3pPr>
              <a:lvl4pPr marL="1600200" indent="-228600">
                <a:defRPr sz="1000">
                  <a:solidFill>
                    <a:schemeClr val="tx1"/>
                  </a:solidFill>
                  <a:latin typeface="Verdana" panose="020B0604030504040204" pitchFamily="34" charset="0"/>
                </a:defRPr>
              </a:lvl4pPr>
              <a:lvl5pPr marL="2057400" indent="-228600">
                <a:defRPr sz="1000">
                  <a:solidFill>
                    <a:schemeClr val="tx1"/>
                  </a:solidFill>
                  <a:latin typeface="Verdana" panose="020B0604030504040204" pitchFamily="34" charset="0"/>
                </a:defRPr>
              </a:lvl5pPr>
              <a:lvl6pPr marL="2514600" indent="-228600" eaLnBrk="0" fontAlgn="base" hangingPunct="0">
                <a:spcBef>
                  <a:spcPct val="0"/>
                </a:spcBef>
                <a:spcAft>
                  <a:spcPct val="0"/>
                </a:spcAft>
                <a:defRPr sz="1000">
                  <a:solidFill>
                    <a:schemeClr val="tx1"/>
                  </a:solidFill>
                  <a:latin typeface="Verdana" panose="020B0604030504040204" pitchFamily="34" charset="0"/>
                </a:defRPr>
              </a:lvl6pPr>
              <a:lvl7pPr marL="2971800" indent="-228600" eaLnBrk="0" fontAlgn="base" hangingPunct="0">
                <a:spcBef>
                  <a:spcPct val="0"/>
                </a:spcBef>
                <a:spcAft>
                  <a:spcPct val="0"/>
                </a:spcAft>
                <a:defRPr sz="1000">
                  <a:solidFill>
                    <a:schemeClr val="tx1"/>
                  </a:solidFill>
                  <a:latin typeface="Verdana" panose="020B0604030504040204" pitchFamily="34" charset="0"/>
                </a:defRPr>
              </a:lvl7pPr>
              <a:lvl8pPr marL="3429000" indent="-228600" eaLnBrk="0" fontAlgn="base" hangingPunct="0">
                <a:spcBef>
                  <a:spcPct val="0"/>
                </a:spcBef>
                <a:spcAft>
                  <a:spcPct val="0"/>
                </a:spcAft>
                <a:defRPr sz="1000">
                  <a:solidFill>
                    <a:schemeClr val="tx1"/>
                  </a:solidFill>
                  <a:latin typeface="Verdana" panose="020B0604030504040204" pitchFamily="34" charset="0"/>
                </a:defRPr>
              </a:lvl8pPr>
              <a:lvl9pPr marL="3886200" indent="-228600" eaLnBrk="0" fontAlgn="base" hangingPunct="0">
                <a:spcBef>
                  <a:spcPct val="0"/>
                </a:spcBef>
                <a:spcAft>
                  <a:spcPct val="0"/>
                </a:spcAft>
                <a:defRPr sz="1000">
                  <a:solidFill>
                    <a:schemeClr val="tx1"/>
                  </a:solidFill>
                  <a:latin typeface="Verdana" panose="020B0604030504040204" pitchFamily="34" charset="0"/>
                </a:defRPr>
              </a:lvl9pPr>
            </a:lstStyle>
            <a:p>
              <a:pPr algn="ctr" eaLnBrk="1" hangingPunct="1"/>
              <a:r>
                <a:rPr lang="en-US" altLang="en-US" sz="1100" b="1" dirty="0"/>
                <a:t>Logo:</a:t>
              </a:r>
            </a:p>
            <a:p>
              <a:pPr algn="ctr" eaLnBrk="1" hangingPunct="1"/>
              <a:r>
                <a:rPr lang="en-US" altLang="en-US" sz="1100" b="1" dirty="0"/>
                <a:t>.PNG format</a:t>
              </a:r>
            </a:p>
          </p:txBody>
        </p:sp>
      </p:grpSp>
    </p:spTree>
    <p:extLst>
      <p:ext uri="{BB962C8B-B14F-4D97-AF65-F5344CB8AC3E}">
        <p14:creationId xmlns:p14="http://schemas.microsoft.com/office/powerpoint/2010/main" val="38278049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Appendices</a:t>
            </a:r>
          </a:p>
        </p:txBody>
      </p:sp>
    </p:spTree>
    <p:extLst>
      <p:ext uri="{BB962C8B-B14F-4D97-AF65-F5344CB8AC3E}">
        <p14:creationId xmlns:p14="http://schemas.microsoft.com/office/powerpoint/2010/main" val="1529400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6414E-D3E2-41B6-91AB-09D53C50D191}"/>
              </a:ext>
            </a:extLst>
          </p:cNvPr>
          <p:cNvSpPr>
            <a:spLocks noGrp="1"/>
          </p:cNvSpPr>
          <p:nvPr>
            <p:ph type="title"/>
          </p:nvPr>
        </p:nvSpPr>
        <p:spPr/>
        <p:txBody>
          <a:bodyPr/>
          <a:lstStyle/>
          <a:p>
            <a:r>
              <a:rPr lang="en-CA" dirty="0"/>
              <a:t>Executive Summary</a:t>
            </a:r>
          </a:p>
        </p:txBody>
      </p:sp>
      <p:sp>
        <p:nvSpPr>
          <p:cNvPr id="3" name="Rectangle 2">
            <a:extLst>
              <a:ext uri="{FF2B5EF4-FFF2-40B4-BE49-F238E27FC236}">
                <a16:creationId xmlns:a16="http://schemas.microsoft.com/office/drawing/2014/main" id="{7C71ACD6-B46E-4798-8264-75FCF517027A}"/>
              </a:ext>
            </a:extLst>
          </p:cNvPr>
          <p:cNvSpPr/>
          <p:nvPr/>
        </p:nvSpPr>
        <p:spPr>
          <a:xfrm>
            <a:off x="934997" y="1196975"/>
            <a:ext cx="10885530" cy="140043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0" rtlCol="0" anchor="ctr"/>
          <a:lstStyle/>
          <a:p>
            <a:pPr algn="ctr"/>
            <a:endParaRPr lang="en-CA" sz="1000" b="1" dirty="0"/>
          </a:p>
        </p:txBody>
      </p:sp>
      <p:sp>
        <p:nvSpPr>
          <p:cNvPr id="19" name="Rectangle 18">
            <a:extLst>
              <a:ext uri="{FF2B5EF4-FFF2-40B4-BE49-F238E27FC236}">
                <a16:creationId xmlns:a16="http://schemas.microsoft.com/office/drawing/2014/main" id="{3ADEF80A-070B-43EC-92F1-73C1D5FBD6A7}"/>
              </a:ext>
            </a:extLst>
          </p:cNvPr>
          <p:cNvSpPr/>
          <p:nvPr/>
        </p:nvSpPr>
        <p:spPr>
          <a:xfrm>
            <a:off x="934996" y="2699557"/>
            <a:ext cx="10885530" cy="140043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0" rtlCol="0" anchor="ctr"/>
          <a:lstStyle/>
          <a:p>
            <a:pPr algn="ctr"/>
            <a:endParaRPr lang="en-CA" sz="1000" dirty="0"/>
          </a:p>
        </p:txBody>
      </p:sp>
      <p:sp>
        <p:nvSpPr>
          <p:cNvPr id="20" name="Rectangle 19">
            <a:extLst>
              <a:ext uri="{FF2B5EF4-FFF2-40B4-BE49-F238E27FC236}">
                <a16:creationId xmlns:a16="http://schemas.microsoft.com/office/drawing/2014/main" id="{9D006743-57F0-4852-98E1-9C4E8CB68F19}"/>
              </a:ext>
            </a:extLst>
          </p:cNvPr>
          <p:cNvSpPr/>
          <p:nvPr/>
        </p:nvSpPr>
        <p:spPr>
          <a:xfrm>
            <a:off x="934995" y="4193186"/>
            <a:ext cx="10885530" cy="140043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0" rtlCol="0" anchor="ctr"/>
          <a:lstStyle/>
          <a:p>
            <a:pPr lvl="0" eaLnBrk="0" fontAlgn="base" hangingPunct="0">
              <a:spcBef>
                <a:spcPct val="0"/>
              </a:spcBef>
              <a:spcAft>
                <a:spcPts val="300"/>
              </a:spcAft>
              <a:buClr>
                <a:schemeClr val="tx1">
                  <a:lumMod val="65000"/>
                  <a:lumOff val="35000"/>
                </a:schemeClr>
              </a:buClr>
              <a:buSzPct val="100000"/>
              <a:defRPr/>
            </a:pPr>
            <a:endParaRPr lang="en-CA" sz="1000" dirty="0"/>
          </a:p>
        </p:txBody>
      </p:sp>
      <p:sp>
        <p:nvSpPr>
          <p:cNvPr id="5" name="Arrow: Pentagon 4">
            <a:extLst>
              <a:ext uri="{FF2B5EF4-FFF2-40B4-BE49-F238E27FC236}">
                <a16:creationId xmlns:a16="http://schemas.microsoft.com/office/drawing/2014/main" id="{929434E2-4C38-4D02-ABEB-262441D35A69}"/>
              </a:ext>
            </a:extLst>
          </p:cNvPr>
          <p:cNvSpPr/>
          <p:nvPr/>
        </p:nvSpPr>
        <p:spPr>
          <a:xfrm>
            <a:off x="371475" y="1196975"/>
            <a:ext cx="1178010" cy="1391480"/>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b="1" dirty="0"/>
              <a:t>Why?</a:t>
            </a:r>
          </a:p>
        </p:txBody>
      </p:sp>
      <p:sp>
        <p:nvSpPr>
          <p:cNvPr id="25" name="Arrow: Pentagon 24">
            <a:extLst>
              <a:ext uri="{FF2B5EF4-FFF2-40B4-BE49-F238E27FC236}">
                <a16:creationId xmlns:a16="http://schemas.microsoft.com/office/drawing/2014/main" id="{F9ABAD05-44B8-4E79-A9A4-130BADB9B4E2}"/>
              </a:ext>
            </a:extLst>
          </p:cNvPr>
          <p:cNvSpPr/>
          <p:nvPr/>
        </p:nvSpPr>
        <p:spPr>
          <a:xfrm>
            <a:off x="371475" y="2699557"/>
            <a:ext cx="1178010" cy="1391480"/>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What?</a:t>
            </a:r>
          </a:p>
        </p:txBody>
      </p:sp>
      <p:sp>
        <p:nvSpPr>
          <p:cNvPr id="26" name="Arrow: Pentagon 25">
            <a:extLst>
              <a:ext uri="{FF2B5EF4-FFF2-40B4-BE49-F238E27FC236}">
                <a16:creationId xmlns:a16="http://schemas.microsoft.com/office/drawing/2014/main" id="{3EF07A67-EE1D-4B4E-A23D-9853AA356AD9}"/>
              </a:ext>
            </a:extLst>
          </p:cNvPr>
          <p:cNvSpPr/>
          <p:nvPr/>
        </p:nvSpPr>
        <p:spPr>
          <a:xfrm>
            <a:off x="371475" y="4202139"/>
            <a:ext cx="1178010" cy="1391480"/>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Next Steps</a:t>
            </a:r>
          </a:p>
        </p:txBody>
      </p:sp>
    </p:spTree>
    <p:extLst>
      <p:ext uri="{BB962C8B-B14F-4D97-AF65-F5344CB8AC3E}">
        <p14:creationId xmlns:p14="http://schemas.microsoft.com/office/powerpoint/2010/main" val="3416429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CCF16-6924-4EBF-9738-8E2226DFBC93}"/>
              </a:ext>
            </a:extLst>
          </p:cNvPr>
          <p:cNvSpPr>
            <a:spLocks noGrp="1"/>
          </p:cNvSpPr>
          <p:nvPr>
            <p:ph type="ctrTitle"/>
          </p:nvPr>
        </p:nvSpPr>
        <p:spPr/>
        <p:txBody>
          <a:bodyPr/>
          <a:lstStyle/>
          <a:p>
            <a:r>
              <a:rPr lang="en-CA" dirty="0"/>
              <a:t>Company Overview</a:t>
            </a:r>
          </a:p>
        </p:txBody>
      </p:sp>
    </p:spTree>
    <p:extLst>
      <p:ext uri="{BB962C8B-B14F-4D97-AF65-F5344CB8AC3E}">
        <p14:creationId xmlns:p14="http://schemas.microsoft.com/office/powerpoint/2010/main" val="2206844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018AA-B5E6-4635-AEC8-66F6CD55CC00}"/>
              </a:ext>
            </a:extLst>
          </p:cNvPr>
          <p:cNvSpPr>
            <a:spLocks noGrp="1"/>
          </p:cNvSpPr>
          <p:nvPr>
            <p:ph type="title"/>
          </p:nvPr>
        </p:nvSpPr>
        <p:spPr/>
        <p:txBody>
          <a:bodyPr/>
          <a:lstStyle/>
          <a:p>
            <a:r>
              <a:rPr lang="en-US" dirty="0"/>
              <a:t>Company Overview</a:t>
            </a:r>
            <a:endParaRPr lang="en-CA" dirty="0"/>
          </a:p>
        </p:txBody>
      </p:sp>
      <p:sp>
        <p:nvSpPr>
          <p:cNvPr id="3" name="Content Placeholder 2">
            <a:extLst>
              <a:ext uri="{FF2B5EF4-FFF2-40B4-BE49-F238E27FC236}">
                <a16:creationId xmlns:a16="http://schemas.microsoft.com/office/drawing/2014/main" id="{96CD4D7B-505D-4EC6-B43C-5F6903685DB4}"/>
              </a:ext>
            </a:extLst>
          </p:cNvPr>
          <p:cNvSpPr>
            <a:spLocks noGrp="1"/>
          </p:cNvSpPr>
          <p:nvPr>
            <p:ph sz="half" idx="4294967295"/>
          </p:nvPr>
        </p:nvSpPr>
        <p:spPr>
          <a:xfrm>
            <a:off x="371474" y="1471760"/>
            <a:ext cx="6352301" cy="1851789"/>
          </a:xfrm>
        </p:spPr>
        <p:txBody>
          <a:bodyPr>
            <a:spAutoFit/>
          </a:bodyPr>
          <a:lstStyle/>
          <a:p>
            <a:r>
              <a:rPr lang="en-CA" sz="1000" b="1" dirty="0"/>
              <a:t>History: </a:t>
            </a:r>
            <a:r>
              <a:rPr lang="en-CA" sz="1000" dirty="0"/>
              <a:t>(What year was the company found? Who founded it? What key milestones has the company achieved?)</a:t>
            </a:r>
          </a:p>
          <a:p>
            <a:r>
              <a:rPr lang="en-CA" sz="1000" b="1" dirty="0"/>
              <a:t>Valuation: </a:t>
            </a:r>
            <a:r>
              <a:rPr lang="en-CA" sz="1000" dirty="0"/>
              <a:t>(How has the stock performed? What is the market pricing in? What are the drivers behind their success? What are some of the key investment highlights?)</a:t>
            </a:r>
          </a:p>
          <a:p>
            <a:r>
              <a:rPr lang="en-CA" sz="1000" b="1" dirty="0"/>
              <a:t>Strategy: </a:t>
            </a:r>
            <a:r>
              <a:rPr lang="en-CA" sz="1000" dirty="0"/>
              <a:t>(What is the company focusing on? What has company management iterated about strategy? What makes their strategy strong? What are the key details of the company’s strategy?)</a:t>
            </a:r>
          </a:p>
          <a:p>
            <a:r>
              <a:rPr lang="en-CA" sz="1000" b="1" dirty="0"/>
              <a:t>Corporate Finance Transactions: </a:t>
            </a:r>
            <a:r>
              <a:rPr lang="en-CA" sz="1000" dirty="0"/>
              <a:t>(What are some of the companies most recent/notable/transformative acquisitions? Did they raise any equity/debt capital? Did they IPO recently?)</a:t>
            </a:r>
          </a:p>
          <a:p>
            <a:r>
              <a:rPr lang="en-CA" sz="1000" b="1" dirty="0"/>
              <a:t>Ownership: </a:t>
            </a:r>
            <a:r>
              <a:rPr lang="en-CA" sz="1000" dirty="0"/>
              <a:t>(Who are the top shareholders? What % ownership? Value of ownership?)</a:t>
            </a:r>
          </a:p>
        </p:txBody>
      </p:sp>
      <p:sp>
        <p:nvSpPr>
          <p:cNvPr id="4" name="Content Placeholder 3">
            <a:extLst>
              <a:ext uri="{FF2B5EF4-FFF2-40B4-BE49-F238E27FC236}">
                <a16:creationId xmlns:a16="http://schemas.microsoft.com/office/drawing/2014/main" id="{196708CB-695D-4499-931A-27E6D8C55FA2}"/>
              </a:ext>
            </a:extLst>
          </p:cNvPr>
          <p:cNvSpPr>
            <a:spLocks noGrp="1"/>
          </p:cNvSpPr>
          <p:nvPr>
            <p:ph sz="half" idx="4294967295"/>
          </p:nvPr>
        </p:nvSpPr>
        <p:spPr>
          <a:xfrm>
            <a:off x="7298133" y="3207556"/>
            <a:ext cx="4059676" cy="203133"/>
          </a:xfrm>
        </p:spPr>
        <p:txBody>
          <a:bodyPr wrap="square">
            <a:spAutoFit/>
          </a:bodyPr>
          <a:lstStyle/>
          <a:p>
            <a:pPr marL="0" indent="0">
              <a:buNone/>
            </a:pPr>
            <a:r>
              <a:rPr lang="en-US" sz="800" dirty="0">
                <a:solidFill>
                  <a:srgbClr val="000000"/>
                </a:solidFill>
                <a:cs typeface="Arial"/>
              </a:rPr>
              <a:t>*P/E and EV/EBITDA are based on FY18(e) for comparison</a:t>
            </a:r>
          </a:p>
        </p:txBody>
      </p:sp>
      <p:graphicFrame>
        <p:nvGraphicFramePr>
          <p:cNvPr id="9" name="Table 8">
            <a:extLst>
              <a:ext uri="{FF2B5EF4-FFF2-40B4-BE49-F238E27FC236}">
                <a16:creationId xmlns:a16="http://schemas.microsoft.com/office/drawing/2014/main" id="{B8D2EFFA-5CEF-4D6F-8B93-543EF86380B9}"/>
              </a:ext>
            </a:extLst>
          </p:cNvPr>
          <p:cNvGraphicFramePr>
            <a:graphicFrameLocks noGrp="1"/>
          </p:cNvGraphicFramePr>
          <p:nvPr>
            <p:extLst>
              <p:ext uri="{D42A27DB-BD31-4B8C-83A1-F6EECF244321}">
                <p14:modId xmlns:p14="http://schemas.microsoft.com/office/powerpoint/2010/main" val="1371473195"/>
              </p:ext>
            </p:extLst>
          </p:nvPr>
        </p:nvGraphicFramePr>
        <p:xfrm>
          <a:off x="7298133" y="3520915"/>
          <a:ext cx="4522392" cy="262800"/>
        </p:xfrm>
        <a:graphic>
          <a:graphicData uri="http://schemas.openxmlformats.org/drawingml/2006/table">
            <a:tbl>
              <a:tblPr/>
              <a:tblGrid>
                <a:gridCol w="987899">
                  <a:extLst>
                    <a:ext uri="{9D8B030D-6E8A-4147-A177-3AD203B41FA5}">
                      <a16:colId xmlns:a16="http://schemas.microsoft.com/office/drawing/2014/main" val="3438582639"/>
                    </a:ext>
                  </a:extLst>
                </a:gridCol>
                <a:gridCol w="1331897">
                  <a:extLst>
                    <a:ext uri="{9D8B030D-6E8A-4147-A177-3AD203B41FA5}">
                      <a16:colId xmlns:a16="http://schemas.microsoft.com/office/drawing/2014/main" val="325821806"/>
                    </a:ext>
                  </a:extLst>
                </a:gridCol>
                <a:gridCol w="2202596">
                  <a:extLst>
                    <a:ext uri="{9D8B030D-6E8A-4147-A177-3AD203B41FA5}">
                      <a16:colId xmlns:a16="http://schemas.microsoft.com/office/drawing/2014/main" val="1690694682"/>
                    </a:ext>
                  </a:extLst>
                </a:gridCol>
              </a:tblGrid>
              <a:tr h="26280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mn-lt"/>
                          <a:ea typeface="ＭＳ Ｐゴシック" pitchFamily="34" charset="-128"/>
                          <a:cs typeface="Arial" charset="0"/>
                        </a:rPr>
                        <a:t>Share Price</a:t>
                      </a:r>
                    </a:p>
                  </a:txBody>
                  <a:tcPr marL="73152" marR="0" marT="27432" marB="27432" anchor="ctr" horzOverflow="overflow">
                    <a:lnL>
                      <a:noFill/>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0" i="0" u="none" strike="noStrike" cap="none" normalizeH="0" baseline="0" dirty="0">
                          <a:ln>
                            <a:noFill/>
                          </a:ln>
                          <a:solidFill>
                            <a:schemeClr val="tx1"/>
                          </a:solidFill>
                          <a:effectLst/>
                          <a:latin typeface="+mn-lt"/>
                          <a:ea typeface="ＭＳ Ｐゴシック" pitchFamily="34" charset="-128"/>
                          <a:cs typeface="Arial" charset="0"/>
                        </a:rPr>
                        <a:t>Current: </a:t>
                      </a:r>
                      <a:r>
                        <a:rPr kumimoji="0" lang="en-US" sz="1000" b="1" i="0" u="none" strike="noStrike" cap="none" normalizeH="0" baseline="0" dirty="0">
                          <a:ln>
                            <a:noFill/>
                          </a:ln>
                          <a:solidFill>
                            <a:schemeClr val="tx1"/>
                          </a:solidFill>
                          <a:effectLst/>
                          <a:latin typeface="+mn-lt"/>
                          <a:ea typeface="ＭＳ Ｐゴシック" pitchFamily="34" charset="-128"/>
                          <a:cs typeface="Arial" charset="0"/>
                        </a:rPr>
                        <a:t>$40.00</a:t>
                      </a:r>
                    </a:p>
                  </a:txBody>
                  <a:tcPr marL="45720" marR="0" marT="27432" marB="27432"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mn-lt"/>
                          <a:ea typeface="ＭＳ Ｐゴシック" pitchFamily="34" charset="-128"/>
                          <a:cs typeface="Arial" charset="0"/>
                        </a:rPr>
                        <a:t>High/Low: </a:t>
                      </a:r>
                      <a:r>
                        <a:rPr kumimoji="0" lang="en-US" sz="1000" b="1" i="0" u="none" strike="noStrike" cap="none" normalizeH="0" baseline="0" dirty="0">
                          <a:ln>
                            <a:noFill/>
                          </a:ln>
                          <a:solidFill>
                            <a:schemeClr val="tx1"/>
                          </a:solidFill>
                          <a:effectLst/>
                          <a:latin typeface="+mn-lt"/>
                          <a:ea typeface="ＭＳ Ｐゴシック" pitchFamily="34" charset="-128"/>
                          <a:cs typeface="Arial" charset="0"/>
                        </a:rPr>
                        <a:t>$50.15 </a:t>
                      </a:r>
                      <a:r>
                        <a:rPr kumimoji="0" lang="en-US" sz="1000" b="0" i="0" u="none" strike="noStrike" cap="none" normalizeH="0" baseline="0" dirty="0">
                          <a:ln>
                            <a:noFill/>
                          </a:ln>
                          <a:solidFill>
                            <a:schemeClr val="tx1"/>
                          </a:solidFill>
                          <a:effectLst/>
                          <a:latin typeface="+mn-lt"/>
                          <a:ea typeface="ＭＳ Ｐゴシック" pitchFamily="34" charset="-128"/>
                          <a:cs typeface="Arial" charset="0"/>
                        </a:rPr>
                        <a:t>/ </a:t>
                      </a:r>
                      <a:r>
                        <a:rPr kumimoji="0" lang="en-US" sz="1000" b="1" i="0" u="none" strike="noStrike" cap="none" normalizeH="0" baseline="0" dirty="0">
                          <a:ln>
                            <a:noFill/>
                          </a:ln>
                          <a:solidFill>
                            <a:schemeClr val="tx1"/>
                          </a:solidFill>
                          <a:effectLst/>
                          <a:latin typeface="+mn-lt"/>
                          <a:ea typeface="ＭＳ Ｐゴシック" pitchFamily="34" charset="-128"/>
                          <a:cs typeface="Arial" charset="0"/>
                        </a:rPr>
                        <a:t>$35.79</a:t>
                      </a:r>
                    </a:p>
                  </a:txBody>
                  <a:tcPr marL="45720" marR="0" marT="27432" marB="27432" anchor="ctr" horzOverflow="overflow">
                    <a:lnL w="635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solidFill>
                      <a:schemeClr val="accent3"/>
                    </a:solidFill>
                  </a:tcPr>
                </a:tc>
                <a:extLst>
                  <a:ext uri="{0D108BD9-81ED-4DB2-BD59-A6C34878D82A}">
                    <a16:rowId xmlns:a16="http://schemas.microsoft.com/office/drawing/2014/main" val="1154818632"/>
                  </a:ext>
                </a:extLst>
              </a:tr>
            </a:tbl>
          </a:graphicData>
        </a:graphic>
      </p:graphicFrame>
      <p:graphicFrame>
        <p:nvGraphicFramePr>
          <p:cNvPr id="12" name="Group 108">
            <a:extLst>
              <a:ext uri="{FF2B5EF4-FFF2-40B4-BE49-F238E27FC236}">
                <a16:creationId xmlns:a16="http://schemas.microsoft.com/office/drawing/2014/main" id="{FD785A40-ADEB-4E95-B8EE-9A53E1E9E011}"/>
              </a:ext>
            </a:extLst>
          </p:cNvPr>
          <p:cNvGraphicFramePr>
            <a:graphicFrameLocks noGrp="1"/>
          </p:cNvGraphicFramePr>
          <p:nvPr>
            <p:extLst>
              <p:ext uri="{D42A27DB-BD31-4B8C-83A1-F6EECF244321}">
                <p14:modId xmlns:p14="http://schemas.microsoft.com/office/powerpoint/2010/main" val="425616303"/>
              </p:ext>
            </p:extLst>
          </p:nvPr>
        </p:nvGraphicFramePr>
        <p:xfrm>
          <a:off x="3828176" y="4623715"/>
          <a:ext cx="2895599" cy="1327832"/>
        </p:xfrm>
        <a:graphic>
          <a:graphicData uri="http://schemas.openxmlformats.org/drawingml/2006/table">
            <a:tbl>
              <a:tblPr/>
              <a:tblGrid>
                <a:gridCol w="1825924">
                  <a:extLst>
                    <a:ext uri="{9D8B030D-6E8A-4147-A177-3AD203B41FA5}">
                      <a16:colId xmlns:a16="http://schemas.microsoft.com/office/drawing/2014/main" val="20000"/>
                    </a:ext>
                  </a:extLst>
                </a:gridCol>
                <a:gridCol w="1069675">
                  <a:extLst>
                    <a:ext uri="{9D8B030D-6E8A-4147-A177-3AD203B41FA5}">
                      <a16:colId xmlns:a16="http://schemas.microsoft.com/office/drawing/2014/main" val="20001"/>
                    </a:ext>
                  </a:extLst>
                </a:gridCol>
              </a:tblGrid>
              <a:tr h="240792">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AU" sz="1100" b="1" i="0" u="none" strike="noStrike" cap="none" normalizeH="0" baseline="0" dirty="0">
                          <a:ln>
                            <a:noFill/>
                          </a:ln>
                          <a:solidFill>
                            <a:schemeClr val="bg1"/>
                          </a:solidFill>
                          <a:effectLst/>
                          <a:latin typeface="+mn-lt"/>
                          <a:ea typeface="ＭＳ Ｐゴシック" pitchFamily="34" charset="-128"/>
                          <a:cs typeface="Arial" charset="0"/>
                        </a:rPr>
                        <a:t>Key Metrics</a:t>
                      </a:r>
                      <a:endParaRPr kumimoji="0" lang="en-US" sz="1100" b="1" i="0" u="none" strike="noStrike" cap="none" normalizeH="0" baseline="0" dirty="0">
                        <a:ln>
                          <a:noFill/>
                        </a:ln>
                        <a:solidFill>
                          <a:schemeClr val="bg1"/>
                        </a:solidFill>
                        <a:effectLst/>
                        <a:latin typeface="+mn-lt"/>
                        <a:ea typeface="ＭＳ Ｐゴシック" pitchFamily="34" charset="-128"/>
                        <a:cs typeface="Arial" charset="0"/>
                      </a:endParaRPr>
                    </a:p>
                  </a:txBody>
                  <a:tcPr marL="45720" marR="45720" marT="36576" marB="36576" anchor="ctr" horzOverflow="overflow">
                    <a:lnL w="6350" cap="flat" cmpd="sng" algn="ctr">
                      <a:noFill/>
                      <a:prstDash val="dash"/>
                      <a:round/>
                      <a:headEnd type="none" w="med" len="med"/>
                      <a:tailEnd type="none" w="med" len="med"/>
                    </a:lnL>
                    <a:lnR w="12700" cap="flat" cmpd="sng" algn="ctr">
                      <a:noFill/>
                      <a:prstDash val="solid"/>
                      <a:round/>
                      <a:headEnd type="none" w="med" len="med"/>
                      <a:tailEnd type="none" w="med" len="med"/>
                    </a:lnR>
                    <a:lnT w="6350" cap="flat" cmpd="sng" algn="ctr">
                      <a:noFill/>
                      <a:prstDash val="dash"/>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mn-lt"/>
                          <a:ea typeface="ＭＳ Ｐゴシック" pitchFamily="34" charset="-128"/>
                          <a:cs typeface="Arial" charset="0"/>
                        </a:rPr>
                        <a:t>Unit</a:t>
                      </a:r>
                    </a:p>
                  </a:txBody>
                  <a:tcPr marL="45720" marR="45720" marT="36576" marB="36576"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dash"/>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tx2"/>
                    </a:solidFill>
                  </a:tcPr>
                </a:tc>
                <a:extLst>
                  <a:ext uri="{0D108BD9-81ED-4DB2-BD59-A6C34878D82A}">
                    <a16:rowId xmlns:a16="http://schemas.microsoft.com/office/drawing/2014/main" val="10000"/>
                  </a:ext>
                </a:extLst>
              </a:tr>
              <a:tr h="181920">
                <a:tc>
                  <a:txBody>
                    <a:bodyPr/>
                    <a:lstStyle>
                      <a:lvl1pPr marL="0" algn="l" defTabSz="914400" rtl="0" eaLnBrk="1" latinLnBrk="0" hangingPunct="1">
                        <a:defRPr sz="1800" kern="1200">
                          <a:solidFill>
                            <a:schemeClr val="tx1"/>
                          </a:solidFill>
                          <a:latin typeface="Helvetica"/>
                          <a:ea typeface=""/>
                          <a:cs typeface="Arial"/>
                        </a:defRPr>
                      </a:lvl1pPr>
                      <a:lvl2pPr marL="457200" algn="l" defTabSz="914400" rtl="0" eaLnBrk="1" latinLnBrk="0" hangingPunct="1">
                        <a:defRPr sz="1800" kern="1200">
                          <a:solidFill>
                            <a:schemeClr val="tx1"/>
                          </a:solidFill>
                          <a:latin typeface="Helvetica"/>
                          <a:ea typeface=""/>
                          <a:cs typeface="Arial"/>
                        </a:defRPr>
                      </a:lvl2pPr>
                      <a:lvl3pPr marL="914400" algn="l" defTabSz="914400" rtl="0" eaLnBrk="1" latinLnBrk="0" hangingPunct="1">
                        <a:defRPr sz="1800" kern="1200">
                          <a:solidFill>
                            <a:schemeClr val="tx1"/>
                          </a:solidFill>
                          <a:latin typeface="Helvetica"/>
                          <a:ea typeface=""/>
                          <a:cs typeface="Arial"/>
                        </a:defRPr>
                      </a:lvl3pPr>
                      <a:lvl4pPr marL="1371600" algn="l" defTabSz="914400" rtl="0" eaLnBrk="1" latinLnBrk="0" hangingPunct="1">
                        <a:defRPr sz="1800" kern="1200">
                          <a:solidFill>
                            <a:schemeClr val="tx1"/>
                          </a:solidFill>
                          <a:latin typeface="Helvetica"/>
                          <a:ea typeface=""/>
                          <a:cs typeface="Arial"/>
                        </a:defRPr>
                      </a:lvl4pPr>
                      <a:lvl5pPr marL="1828800" algn="l" defTabSz="914400" rtl="0" eaLnBrk="1" latinLnBrk="0" hangingPunct="1">
                        <a:defRPr sz="1800" kern="1200">
                          <a:solidFill>
                            <a:schemeClr val="tx1"/>
                          </a:solidFill>
                          <a:latin typeface="Helvetica"/>
                          <a:ea typeface=""/>
                          <a:cs typeface="Arial"/>
                        </a:defRPr>
                      </a:lvl5pPr>
                      <a:lvl6pPr marL="2286000" algn="l" defTabSz="914400" rtl="0" eaLnBrk="1" latinLnBrk="0" hangingPunct="1">
                        <a:defRPr sz="1800" kern="1200">
                          <a:solidFill>
                            <a:schemeClr val="tx1"/>
                          </a:solidFill>
                          <a:latin typeface="Helvetica"/>
                          <a:ea typeface=""/>
                          <a:cs typeface="Arial"/>
                        </a:defRPr>
                      </a:lvl6pPr>
                      <a:lvl7pPr marL="2743200" algn="l" defTabSz="914400" rtl="0" eaLnBrk="1" latinLnBrk="0" hangingPunct="1">
                        <a:defRPr sz="1800" kern="1200">
                          <a:solidFill>
                            <a:schemeClr val="tx1"/>
                          </a:solidFill>
                          <a:latin typeface="Helvetica"/>
                          <a:ea typeface=""/>
                          <a:cs typeface="Arial"/>
                        </a:defRPr>
                      </a:lvl7pPr>
                      <a:lvl8pPr marL="3200400" algn="l" defTabSz="914400" rtl="0" eaLnBrk="1" latinLnBrk="0" hangingPunct="1">
                        <a:defRPr sz="1800" kern="1200">
                          <a:solidFill>
                            <a:schemeClr val="tx1"/>
                          </a:solidFill>
                          <a:latin typeface="Helvetica"/>
                          <a:ea typeface=""/>
                          <a:cs typeface="Arial"/>
                        </a:defRPr>
                      </a:lvl8pPr>
                      <a:lvl9pPr marL="3657600" algn="l" defTabSz="914400" rtl="0" eaLnBrk="1" latinLnBrk="0" hangingPunct="1">
                        <a:defRPr sz="1800" kern="1200">
                          <a:solidFill>
                            <a:schemeClr val="tx1"/>
                          </a:solidFill>
                          <a:latin typeface="Helvetica"/>
                          <a:ea typeface=""/>
                          <a:cs typeface="Arial"/>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mn-lt"/>
                          <a:ea typeface="ＭＳ Ｐゴシック" pitchFamily="34" charset="-128"/>
                          <a:cs typeface="Helvetica" panose="020B0604020202020204" pitchFamily="34" charset="0"/>
                        </a:rPr>
                        <a:t>Operating Data</a:t>
                      </a:r>
                    </a:p>
                  </a:txBody>
                  <a:tcPr marL="45720" marR="45720" marT="18288" marB="18288" anchor="ctr" horzOverflow="overflow">
                    <a:lnL w="6350" cap="flat" cmpd="sng" algn="ctr">
                      <a:noFill/>
                      <a:prstDash val="dash"/>
                      <a:round/>
                      <a:headEnd type="none" w="med" len="med"/>
                      <a:tailEnd type="none" w="med" len="med"/>
                    </a:lnL>
                    <a:lnR w="381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Helvetica"/>
                          <a:ea typeface=""/>
                          <a:cs typeface="Arial"/>
                        </a:defRPr>
                      </a:lvl1pPr>
                      <a:lvl2pPr marL="457200" algn="l" defTabSz="914400" rtl="0" eaLnBrk="1" latinLnBrk="0" hangingPunct="1">
                        <a:defRPr sz="1800" kern="1200">
                          <a:solidFill>
                            <a:schemeClr val="tx1"/>
                          </a:solidFill>
                          <a:latin typeface="Helvetica"/>
                          <a:ea typeface=""/>
                          <a:cs typeface="Arial"/>
                        </a:defRPr>
                      </a:lvl2pPr>
                      <a:lvl3pPr marL="914400" algn="l" defTabSz="914400" rtl="0" eaLnBrk="1" latinLnBrk="0" hangingPunct="1">
                        <a:defRPr sz="1800" kern="1200">
                          <a:solidFill>
                            <a:schemeClr val="tx1"/>
                          </a:solidFill>
                          <a:latin typeface="Helvetica"/>
                          <a:ea typeface=""/>
                          <a:cs typeface="Arial"/>
                        </a:defRPr>
                      </a:lvl3pPr>
                      <a:lvl4pPr marL="1371600" algn="l" defTabSz="914400" rtl="0" eaLnBrk="1" latinLnBrk="0" hangingPunct="1">
                        <a:defRPr sz="1800" kern="1200">
                          <a:solidFill>
                            <a:schemeClr val="tx1"/>
                          </a:solidFill>
                          <a:latin typeface="Helvetica"/>
                          <a:ea typeface=""/>
                          <a:cs typeface="Arial"/>
                        </a:defRPr>
                      </a:lvl4pPr>
                      <a:lvl5pPr marL="1828800" algn="l" defTabSz="914400" rtl="0" eaLnBrk="1" latinLnBrk="0" hangingPunct="1">
                        <a:defRPr sz="1800" kern="1200">
                          <a:solidFill>
                            <a:schemeClr val="tx1"/>
                          </a:solidFill>
                          <a:latin typeface="Helvetica"/>
                          <a:ea typeface=""/>
                          <a:cs typeface="Arial"/>
                        </a:defRPr>
                      </a:lvl5pPr>
                      <a:lvl6pPr marL="2286000" algn="l" defTabSz="914400" rtl="0" eaLnBrk="1" latinLnBrk="0" hangingPunct="1">
                        <a:defRPr sz="1800" kern="1200">
                          <a:solidFill>
                            <a:schemeClr val="tx1"/>
                          </a:solidFill>
                          <a:latin typeface="Helvetica"/>
                          <a:ea typeface=""/>
                          <a:cs typeface="Arial"/>
                        </a:defRPr>
                      </a:lvl6pPr>
                      <a:lvl7pPr marL="2743200" algn="l" defTabSz="914400" rtl="0" eaLnBrk="1" latinLnBrk="0" hangingPunct="1">
                        <a:defRPr sz="1800" kern="1200">
                          <a:solidFill>
                            <a:schemeClr val="tx1"/>
                          </a:solidFill>
                          <a:latin typeface="Helvetica"/>
                          <a:ea typeface=""/>
                          <a:cs typeface="Arial"/>
                        </a:defRPr>
                      </a:lvl7pPr>
                      <a:lvl8pPr marL="3200400" algn="l" defTabSz="914400" rtl="0" eaLnBrk="1" latinLnBrk="0" hangingPunct="1">
                        <a:defRPr sz="1800" kern="1200">
                          <a:solidFill>
                            <a:schemeClr val="tx1"/>
                          </a:solidFill>
                          <a:latin typeface="Helvetica"/>
                          <a:ea typeface=""/>
                          <a:cs typeface="Arial"/>
                        </a:defRPr>
                      </a:lvl8pPr>
                      <a:lvl9pPr marL="3657600" algn="l" defTabSz="914400" rtl="0" eaLnBrk="1" latinLnBrk="0" hangingPunct="1">
                        <a:defRPr sz="1800" kern="1200">
                          <a:solidFill>
                            <a:schemeClr val="tx1"/>
                          </a:solidFill>
                          <a:latin typeface="Helvetica"/>
                          <a:ea typeface=""/>
                          <a:cs typeface="Arial"/>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900" b="0" i="0" u="none" strike="noStrike" cap="none" normalizeH="0" baseline="0" dirty="0">
                        <a:ln>
                          <a:noFill/>
                        </a:ln>
                        <a:solidFill>
                          <a:schemeClr val="tx1"/>
                        </a:solidFill>
                        <a:effectLst/>
                        <a:latin typeface="+mn-lt"/>
                        <a:ea typeface="ＭＳ Ｐゴシック" pitchFamily="34" charset="-128"/>
                        <a:cs typeface="Helvetica" panose="020B0604020202020204" pitchFamily="34" charset="0"/>
                      </a:endParaRPr>
                    </a:p>
                  </a:txBody>
                  <a:tcPr marL="45720" marR="45720" marT="18288" marB="18288" anchor="ctr" horzOverflow="overflow">
                    <a:lnL w="38100" cap="flat" cmpd="sng" algn="ctr">
                      <a:noFill/>
                      <a:prstDash val="solid"/>
                      <a:round/>
                      <a:headEnd type="none" w="med" len="med"/>
                      <a:tailEnd type="none" w="med" len="med"/>
                    </a:lnL>
                    <a:lnR w="381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81024">
                <a:tc>
                  <a:txBody>
                    <a:bodyPr/>
                    <a:lstStyle>
                      <a:lvl1pPr marL="0" algn="l" defTabSz="914400" rtl="0" eaLnBrk="1" latinLnBrk="0" hangingPunct="1">
                        <a:defRPr sz="1800" kern="1200">
                          <a:solidFill>
                            <a:schemeClr val="tx1"/>
                          </a:solidFill>
                          <a:latin typeface="Helvetica"/>
                          <a:ea typeface=""/>
                          <a:cs typeface="Arial"/>
                        </a:defRPr>
                      </a:lvl1pPr>
                      <a:lvl2pPr marL="457200" algn="l" defTabSz="914400" rtl="0" eaLnBrk="1" latinLnBrk="0" hangingPunct="1">
                        <a:defRPr sz="1800" kern="1200">
                          <a:solidFill>
                            <a:schemeClr val="tx1"/>
                          </a:solidFill>
                          <a:latin typeface="Helvetica"/>
                          <a:ea typeface=""/>
                          <a:cs typeface="Arial"/>
                        </a:defRPr>
                      </a:lvl2pPr>
                      <a:lvl3pPr marL="914400" algn="l" defTabSz="914400" rtl="0" eaLnBrk="1" latinLnBrk="0" hangingPunct="1">
                        <a:defRPr sz="1800" kern="1200">
                          <a:solidFill>
                            <a:schemeClr val="tx1"/>
                          </a:solidFill>
                          <a:latin typeface="Helvetica"/>
                          <a:ea typeface=""/>
                          <a:cs typeface="Arial"/>
                        </a:defRPr>
                      </a:lvl3pPr>
                      <a:lvl4pPr marL="1371600" algn="l" defTabSz="914400" rtl="0" eaLnBrk="1" latinLnBrk="0" hangingPunct="1">
                        <a:defRPr sz="1800" kern="1200">
                          <a:solidFill>
                            <a:schemeClr val="tx1"/>
                          </a:solidFill>
                          <a:latin typeface="Helvetica"/>
                          <a:ea typeface=""/>
                          <a:cs typeface="Arial"/>
                        </a:defRPr>
                      </a:lvl4pPr>
                      <a:lvl5pPr marL="1828800" algn="l" defTabSz="914400" rtl="0" eaLnBrk="1" latinLnBrk="0" hangingPunct="1">
                        <a:defRPr sz="1800" kern="1200">
                          <a:solidFill>
                            <a:schemeClr val="tx1"/>
                          </a:solidFill>
                          <a:latin typeface="Helvetica"/>
                          <a:ea typeface=""/>
                          <a:cs typeface="Arial"/>
                        </a:defRPr>
                      </a:lvl5pPr>
                      <a:lvl6pPr marL="2286000" algn="l" defTabSz="914400" rtl="0" eaLnBrk="1" latinLnBrk="0" hangingPunct="1">
                        <a:defRPr sz="1800" kern="1200">
                          <a:solidFill>
                            <a:schemeClr val="tx1"/>
                          </a:solidFill>
                          <a:latin typeface="Helvetica"/>
                          <a:ea typeface=""/>
                          <a:cs typeface="Arial"/>
                        </a:defRPr>
                      </a:lvl6pPr>
                      <a:lvl7pPr marL="2743200" algn="l" defTabSz="914400" rtl="0" eaLnBrk="1" latinLnBrk="0" hangingPunct="1">
                        <a:defRPr sz="1800" kern="1200">
                          <a:solidFill>
                            <a:schemeClr val="tx1"/>
                          </a:solidFill>
                          <a:latin typeface="Helvetica"/>
                          <a:ea typeface=""/>
                          <a:cs typeface="Arial"/>
                        </a:defRPr>
                      </a:lvl7pPr>
                      <a:lvl8pPr marL="3200400" algn="l" defTabSz="914400" rtl="0" eaLnBrk="1" latinLnBrk="0" hangingPunct="1">
                        <a:defRPr sz="1800" kern="1200">
                          <a:solidFill>
                            <a:schemeClr val="tx1"/>
                          </a:solidFill>
                          <a:latin typeface="Helvetica"/>
                          <a:ea typeface=""/>
                          <a:cs typeface="Arial"/>
                        </a:defRPr>
                      </a:lvl8pPr>
                      <a:lvl9pPr marL="3657600" algn="l" defTabSz="914400" rtl="0" eaLnBrk="1" latinLnBrk="0" hangingPunct="1">
                        <a:defRPr sz="1800" kern="1200">
                          <a:solidFill>
                            <a:schemeClr val="tx1"/>
                          </a:solidFill>
                          <a:latin typeface="Helvetica"/>
                          <a:ea typeface=""/>
                          <a:cs typeface="Arial"/>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kern="1200" cap="none" spc="0" normalizeH="0" baseline="0" noProof="0" dirty="0">
                          <a:ln>
                            <a:noFill/>
                          </a:ln>
                          <a:solidFill>
                            <a:schemeClr val="tx1"/>
                          </a:solidFill>
                          <a:effectLst/>
                          <a:uLnTx/>
                          <a:uFillTx/>
                          <a:latin typeface="+mn-lt"/>
                          <a:ea typeface="ＭＳ Ｐゴシック" pitchFamily="34" charset="-128"/>
                          <a:cs typeface="Helvetica" panose="020B0604020202020204" pitchFamily="34" charset="0"/>
                        </a:rPr>
                        <a:t>Operating Data</a:t>
                      </a:r>
                      <a:endParaRPr kumimoji="0" lang="en-US" sz="900" b="0" i="0" u="none" strike="noStrike" cap="none" normalizeH="0" baseline="0" dirty="0">
                        <a:ln>
                          <a:noFill/>
                        </a:ln>
                        <a:solidFill>
                          <a:schemeClr val="tx1"/>
                        </a:solidFill>
                        <a:effectLst/>
                        <a:latin typeface="+mn-lt"/>
                        <a:ea typeface="ＭＳ Ｐゴシック" pitchFamily="34" charset="-128"/>
                        <a:cs typeface="Helvetica" panose="020B0604020202020204" pitchFamily="34" charset="0"/>
                      </a:endParaRPr>
                    </a:p>
                  </a:txBody>
                  <a:tcPr marL="45720" marR="45720" marT="18288" marB="18288" anchor="ctr" horzOverflow="overflow">
                    <a:lnL w="6350" cap="flat" cmpd="sng" algn="ctr">
                      <a:noFill/>
                      <a:prstDash val="dash"/>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Helvetica"/>
                          <a:ea typeface=""/>
                          <a:cs typeface="Arial"/>
                        </a:defRPr>
                      </a:lvl1pPr>
                      <a:lvl2pPr marL="457200" algn="l" defTabSz="914400" rtl="0" eaLnBrk="1" latinLnBrk="0" hangingPunct="1">
                        <a:defRPr sz="1800" kern="1200">
                          <a:solidFill>
                            <a:schemeClr val="tx1"/>
                          </a:solidFill>
                          <a:latin typeface="Helvetica"/>
                          <a:ea typeface=""/>
                          <a:cs typeface="Arial"/>
                        </a:defRPr>
                      </a:lvl2pPr>
                      <a:lvl3pPr marL="914400" algn="l" defTabSz="914400" rtl="0" eaLnBrk="1" latinLnBrk="0" hangingPunct="1">
                        <a:defRPr sz="1800" kern="1200">
                          <a:solidFill>
                            <a:schemeClr val="tx1"/>
                          </a:solidFill>
                          <a:latin typeface="Helvetica"/>
                          <a:ea typeface=""/>
                          <a:cs typeface="Arial"/>
                        </a:defRPr>
                      </a:lvl3pPr>
                      <a:lvl4pPr marL="1371600" algn="l" defTabSz="914400" rtl="0" eaLnBrk="1" latinLnBrk="0" hangingPunct="1">
                        <a:defRPr sz="1800" kern="1200">
                          <a:solidFill>
                            <a:schemeClr val="tx1"/>
                          </a:solidFill>
                          <a:latin typeface="Helvetica"/>
                          <a:ea typeface=""/>
                          <a:cs typeface="Arial"/>
                        </a:defRPr>
                      </a:lvl4pPr>
                      <a:lvl5pPr marL="1828800" algn="l" defTabSz="914400" rtl="0" eaLnBrk="1" latinLnBrk="0" hangingPunct="1">
                        <a:defRPr sz="1800" kern="1200">
                          <a:solidFill>
                            <a:schemeClr val="tx1"/>
                          </a:solidFill>
                          <a:latin typeface="Helvetica"/>
                          <a:ea typeface=""/>
                          <a:cs typeface="Arial"/>
                        </a:defRPr>
                      </a:lvl5pPr>
                      <a:lvl6pPr marL="2286000" algn="l" defTabSz="914400" rtl="0" eaLnBrk="1" latinLnBrk="0" hangingPunct="1">
                        <a:defRPr sz="1800" kern="1200">
                          <a:solidFill>
                            <a:schemeClr val="tx1"/>
                          </a:solidFill>
                          <a:latin typeface="Helvetica"/>
                          <a:ea typeface=""/>
                          <a:cs typeface="Arial"/>
                        </a:defRPr>
                      </a:lvl6pPr>
                      <a:lvl7pPr marL="2743200" algn="l" defTabSz="914400" rtl="0" eaLnBrk="1" latinLnBrk="0" hangingPunct="1">
                        <a:defRPr sz="1800" kern="1200">
                          <a:solidFill>
                            <a:schemeClr val="tx1"/>
                          </a:solidFill>
                          <a:latin typeface="Helvetica"/>
                          <a:ea typeface=""/>
                          <a:cs typeface="Arial"/>
                        </a:defRPr>
                      </a:lvl7pPr>
                      <a:lvl8pPr marL="3200400" algn="l" defTabSz="914400" rtl="0" eaLnBrk="1" latinLnBrk="0" hangingPunct="1">
                        <a:defRPr sz="1800" kern="1200">
                          <a:solidFill>
                            <a:schemeClr val="tx1"/>
                          </a:solidFill>
                          <a:latin typeface="Helvetica"/>
                          <a:ea typeface=""/>
                          <a:cs typeface="Arial"/>
                        </a:defRPr>
                      </a:lvl8pPr>
                      <a:lvl9pPr marL="3657600" algn="l" defTabSz="914400" rtl="0" eaLnBrk="1" latinLnBrk="0" hangingPunct="1">
                        <a:defRPr sz="1800" kern="1200">
                          <a:solidFill>
                            <a:schemeClr val="tx1"/>
                          </a:solidFill>
                          <a:latin typeface="Helvetica"/>
                          <a:ea typeface=""/>
                          <a:cs typeface="Arial"/>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900" b="0" i="0" u="none" strike="noStrike" cap="none" normalizeH="0" baseline="0" dirty="0">
                        <a:ln>
                          <a:noFill/>
                        </a:ln>
                        <a:solidFill>
                          <a:schemeClr val="tx1"/>
                        </a:solidFill>
                        <a:effectLst/>
                        <a:latin typeface="+mn-lt"/>
                        <a:ea typeface="ＭＳ Ｐゴシック" pitchFamily="34" charset="-128"/>
                        <a:cs typeface="Helvetica" panose="020B0604020202020204" pitchFamily="34" charset="0"/>
                      </a:endParaRPr>
                    </a:p>
                  </a:txBody>
                  <a:tcPr marL="45720" marR="45720" marT="18288" marB="18288" anchor="ctr" horzOverflow="overflow">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81024">
                <a:tc>
                  <a:txBody>
                    <a:bodyPr/>
                    <a:lstStyle>
                      <a:lvl1pPr marL="0" algn="l" defTabSz="914400" rtl="0" eaLnBrk="1" latinLnBrk="0" hangingPunct="1">
                        <a:defRPr sz="1800" kern="1200">
                          <a:solidFill>
                            <a:schemeClr val="tx1"/>
                          </a:solidFill>
                          <a:latin typeface="Helvetica"/>
                          <a:ea typeface=""/>
                          <a:cs typeface="Arial"/>
                        </a:defRPr>
                      </a:lvl1pPr>
                      <a:lvl2pPr marL="457200" algn="l" defTabSz="914400" rtl="0" eaLnBrk="1" latinLnBrk="0" hangingPunct="1">
                        <a:defRPr sz="1800" kern="1200">
                          <a:solidFill>
                            <a:schemeClr val="tx1"/>
                          </a:solidFill>
                          <a:latin typeface="Helvetica"/>
                          <a:ea typeface=""/>
                          <a:cs typeface="Arial"/>
                        </a:defRPr>
                      </a:lvl2pPr>
                      <a:lvl3pPr marL="914400" algn="l" defTabSz="914400" rtl="0" eaLnBrk="1" latinLnBrk="0" hangingPunct="1">
                        <a:defRPr sz="1800" kern="1200">
                          <a:solidFill>
                            <a:schemeClr val="tx1"/>
                          </a:solidFill>
                          <a:latin typeface="Helvetica"/>
                          <a:ea typeface=""/>
                          <a:cs typeface="Arial"/>
                        </a:defRPr>
                      </a:lvl3pPr>
                      <a:lvl4pPr marL="1371600" algn="l" defTabSz="914400" rtl="0" eaLnBrk="1" latinLnBrk="0" hangingPunct="1">
                        <a:defRPr sz="1800" kern="1200">
                          <a:solidFill>
                            <a:schemeClr val="tx1"/>
                          </a:solidFill>
                          <a:latin typeface="Helvetica"/>
                          <a:ea typeface=""/>
                          <a:cs typeface="Arial"/>
                        </a:defRPr>
                      </a:lvl4pPr>
                      <a:lvl5pPr marL="1828800" algn="l" defTabSz="914400" rtl="0" eaLnBrk="1" latinLnBrk="0" hangingPunct="1">
                        <a:defRPr sz="1800" kern="1200">
                          <a:solidFill>
                            <a:schemeClr val="tx1"/>
                          </a:solidFill>
                          <a:latin typeface="Helvetica"/>
                          <a:ea typeface=""/>
                          <a:cs typeface="Arial"/>
                        </a:defRPr>
                      </a:lvl5pPr>
                      <a:lvl6pPr marL="2286000" algn="l" defTabSz="914400" rtl="0" eaLnBrk="1" latinLnBrk="0" hangingPunct="1">
                        <a:defRPr sz="1800" kern="1200">
                          <a:solidFill>
                            <a:schemeClr val="tx1"/>
                          </a:solidFill>
                          <a:latin typeface="Helvetica"/>
                          <a:ea typeface=""/>
                          <a:cs typeface="Arial"/>
                        </a:defRPr>
                      </a:lvl6pPr>
                      <a:lvl7pPr marL="2743200" algn="l" defTabSz="914400" rtl="0" eaLnBrk="1" latinLnBrk="0" hangingPunct="1">
                        <a:defRPr sz="1800" kern="1200">
                          <a:solidFill>
                            <a:schemeClr val="tx1"/>
                          </a:solidFill>
                          <a:latin typeface="Helvetica"/>
                          <a:ea typeface=""/>
                          <a:cs typeface="Arial"/>
                        </a:defRPr>
                      </a:lvl7pPr>
                      <a:lvl8pPr marL="3200400" algn="l" defTabSz="914400" rtl="0" eaLnBrk="1" latinLnBrk="0" hangingPunct="1">
                        <a:defRPr sz="1800" kern="1200">
                          <a:solidFill>
                            <a:schemeClr val="tx1"/>
                          </a:solidFill>
                          <a:latin typeface="Helvetica"/>
                          <a:ea typeface=""/>
                          <a:cs typeface="Arial"/>
                        </a:defRPr>
                      </a:lvl8pPr>
                      <a:lvl9pPr marL="3657600" algn="l" defTabSz="914400" rtl="0" eaLnBrk="1" latinLnBrk="0" hangingPunct="1">
                        <a:defRPr sz="1800" kern="1200">
                          <a:solidFill>
                            <a:schemeClr val="tx1"/>
                          </a:solidFill>
                          <a:latin typeface="Helvetica"/>
                          <a:ea typeface=""/>
                          <a:cs typeface="Arial"/>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kern="1200" cap="none" spc="0" normalizeH="0" baseline="0" noProof="0" dirty="0">
                          <a:ln>
                            <a:noFill/>
                          </a:ln>
                          <a:solidFill>
                            <a:schemeClr val="tx1"/>
                          </a:solidFill>
                          <a:effectLst/>
                          <a:uLnTx/>
                          <a:uFillTx/>
                          <a:latin typeface="+mn-lt"/>
                          <a:ea typeface="ＭＳ Ｐゴシック" pitchFamily="34" charset="-128"/>
                          <a:cs typeface="Helvetica" panose="020B0604020202020204" pitchFamily="34" charset="0"/>
                        </a:rPr>
                        <a:t>Operating Data</a:t>
                      </a:r>
                      <a:endParaRPr kumimoji="0" lang="en-US" sz="900" b="0" i="0" u="none" strike="noStrike" cap="none" normalizeH="0" baseline="0" dirty="0">
                        <a:ln>
                          <a:noFill/>
                        </a:ln>
                        <a:solidFill>
                          <a:schemeClr val="tx1"/>
                        </a:solidFill>
                        <a:effectLst/>
                        <a:latin typeface="+mn-lt"/>
                        <a:ea typeface="ＭＳ Ｐゴシック" pitchFamily="34" charset="-128"/>
                        <a:cs typeface="Helvetica" panose="020B0604020202020204" pitchFamily="34" charset="0"/>
                      </a:endParaRPr>
                    </a:p>
                  </a:txBody>
                  <a:tcPr marL="45720" marR="45720" marT="18288" marB="18288" anchor="ctr" horzOverflow="overflow">
                    <a:lnL w="6350" cap="flat" cmpd="sng" algn="ctr">
                      <a:noFill/>
                      <a:prstDash val="dash"/>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Helvetica"/>
                          <a:ea typeface=""/>
                          <a:cs typeface="Arial"/>
                        </a:defRPr>
                      </a:lvl1pPr>
                      <a:lvl2pPr marL="457200" algn="l" defTabSz="914400" rtl="0" eaLnBrk="1" latinLnBrk="0" hangingPunct="1">
                        <a:defRPr sz="1800" kern="1200">
                          <a:solidFill>
                            <a:schemeClr val="tx1"/>
                          </a:solidFill>
                          <a:latin typeface="Helvetica"/>
                          <a:ea typeface=""/>
                          <a:cs typeface="Arial"/>
                        </a:defRPr>
                      </a:lvl2pPr>
                      <a:lvl3pPr marL="914400" algn="l" defTabSz="914400" rtl="0" eaLnBrk="1" latinLnBrk="0" hangingPunct="1">
                        <a:defRPr sz="1800" kern="1200">
                          <a:solidFill>
                            <a:schemeClr val="tx1"/>
                          </a:solidFill>
                          <a:latin typeface="Helvetica"/>
                          <a:ea typeface=""/>
                          <a:cs typeface="Arial"/>
                        </a:defRPr>
                      </a:lvl3pPr>
                      <a:lvl4pPr marL="1371600" algn="l" defTabSz="914400" rtl="0" eaLnBrk="1" latinLnBrk="0" hangingPunct="1">
                        <a:defRPr sz="1800" kern="1200">
                          <a:solidFill>
                            <a:schemeClr val="tx1"/>
                          </a:solidFill>
                          <a:latin typeface="Helvetica"/>
                          <a:ea typeface=""/>
                          <a:cs typeface="Arial"/>
                        </a:defRPr>
                      </a:lvl4pPr>
                      <a:lvl5pPr marL="1828800" algn="l" defTabSz="914400" rtl="0" eaLnBrk="1" latinLnBrk="0" hangingPunct="1">
                        <a:defRPr sz="1800" kern="1200">
                          <a:solidFill>
                            <a:schemeClr val="tx1"/>
                          </a:solidFill>
                          <a:latin typeface="Helvetica"/>
                          <a:ea typeface=""/>
                          <a:cs typeface="Arial"/>
                        </a:defRPr>
                      </a:lvl5pPr>
                      <a:lvl6pPr marL="2286000" algn="l" defTabSz="914400" rtl="0" eaLnBrk="1" latinLnBrk="0" hangingPunct="1">
                        <a:defRPr sz="1800" kern="1200">
                          <a:solidFill>
                            <a:schemeClr val="tx1"/>
                          </a:solidFill>
                          <a:latin typeface="Helvetica"/>
                          <a:ea typeface=""/>
                          <a:cs typeface="Arial"/>
                        </a:defRPr>
                      </a:lvl6pPr>
                      <a:lvl7pPr marL="2743200" algn="l" defTabSz="914400" rtl="0" eaLnBrk="1" latinLnBrk="0" hangingPunct="1">
                        <a:defRPr sz="1800" kern="1200">
                          <a:solidFill>
                            <a:schemeClr val="tx1"/>
                          </a:solidFill>
                          <a:latin typeface="Helvetica"/>
                          <a:ea typeface=""/>
                          <a:cs typeface="Arial"/>
                        </a:defRPr>
                      </a:lvl7pPr>
                      <a:lvl8pPr marL="3200400" algn="l" defTabSz="914400" rtl="0" eaLnBrk="1" latinLnBrk="0" hangingPunct="1">
                        <a:defRPr sz="1800" kern="1200">
                          <a:solidFill>
                            <a:schemeClr val="tx1"/>
                          </a:solidFill>
                          <a:latin typeface="Helvetica"/>
                          <a:ea typeface=""/>
                          <a:cs typeface="Arial"/>
                        </a:defRPr>
                      </a:lvl8pPr>
                      <a:lvl9pPr marL="3657600" algn="l" defTabSz="914400" rtl="0" eaLnBrk="1" latinLnBrk="0" hangingPunct="1">
                        <a:defRPr sz="1800" kern="1200">
                          <a:solidFill>
                            <a:schemeClr val="tx1"/>
                          </a:solidFill>
                          <a:latin typeface="Helvetica"/>
                          <a:ea typeface=""/>
                          <a:cs typeface="Arial"/>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900" b="0" i="0" u="none" strike="noStrike" cap="none" normalizeH="0" baseline="0" dirty="0">
                        <a:ln>
                          <a:noFill/>
                        </a:ln>
                        <a:solidFill>
                          <a:schemeClr val="tx1"/>
                        </a:solidFill>
                        <a:effectLst/>
                        <a:latin typeface="+mn-lt"/>
                        <a:ea typeface="ＭＳ Ｐゴシック" pitchFamily="34" charset="-128"/>
                        <a:cs typeface="Helvetica" panose="020B0604020202020204" pitchFamily="34" charset="0"/>
                      </a:endParaRPr>
                    </a:p>
                  </a:txBody>
                  <a:tcPr marL="45720" marR="45720" marT="18288" marB="18288" anchor="ctr" horzOverflow="overflow">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181024">
                <a:tc>
                  <a:txBody>
                    <a:bodyPr/>
                    <a:lstStyle>
                      <a:lvl1pPr marL="0" algn="l" defTabSz="914400" rtl="0" eaLnBrk="1" latinLnBrk="0" hangingPunct="1">
                        <a:defRPr sz="1800" kern="1200">
                          <a:solidFill>
                            <a:schemeClr val="tx1"/>
                          </a:solidFill>
                          <a:latin typeface="Helvetica"/>
                          <a:ea typeface=""/>
                          <a:cs typeface="Arial"/>
                        </a:defRPr>
                      </a:lvl1pPr>
                      <a:lvl2pPr marL="457200" algn="l" defTabSz="914400" rtl="0" eaLnBrk="1" latinLnBrk="0" hangingPunct="1">
                        <a:defRPr sz="1800" kern="1200">
                          <a:solidFill>
                            <a:schemeClr val="tx1"/>
                          </a:solidFill>
                          <a:latin typeface="Helvetica"/>
                          <a:ea typeface=""/>
                          <a:cs typeface="Arial"/>
                        </a:defRPr>
                      </a:lvl2pPr>
                      <a:lvl3pPr marL="914400" algn="l" defTabSz="914400" rtl="0" eaLnBrk="1" latinLnBrk="0" hangingPunct="1">
                        <a:defRPr sz="1800" kern="1200">
                          <a:solidFill>
                            <a:schemeClr val="tx1"/>
                          </a:solidFill>
                          <a:latin typeface="Helvetica"/>
                          <a:ea typeface=""/>
                          <a:cs typeface="Arial"/>
                        </a:defRPr>
                      </a:lvl3pPr>
                      <a:lvl4pPr marL="1371600" algn="l" defTabSz="914400" rtl="0" eaLnBrk="1" latinLnBrk="0" hangingPunct="1">
                        <a:defRPr sz="1800" kern="1200">
                          <a:solidFill>
                            <a:schemeClr val="tx1"/>
                          </a:solidFill>
                          <a:latin typeface="Helvetica"/>
                          <a:ea typeface=""/>
                          <a:cs typeface="Arial"/>
                        </a:defRPr>
                      </a:lvl4pPr>
                      <a:lvl5pPr marL="1828800" algn="l" defTabSz="914400" rtl="0" eaLnBrk="1" latinLnBrk="0" hangingPunct="1">
                        <a:defRPr sz="1800" kern="1200">
                          <a:solidFill>
                            <a:schemeClr val="tx1"/>
                          </a:solidFill>
                          <a:latin typeface="Helvetica"/>
                          <a:ea typeface=""/>
                          <a:cs typeface="Arial"/>
                        </a:defRPr>
                      </a:lvl5pPr>
                      <a:lvl6pPr marL="2286000" algn="l" defTabSz="914400" rtl="0" eaLnBrk="1" latinLnBrk="0" hangingPunct="1">
                        <a:defRPr sz="1800" kern="1200">
                          <a:solidFill>
                            <a:schemeClr val="tx1"/>
                          </a:solidFill>
                          <a:latin typeface="Helvetica"/>
                          <a:ea typeface=""/>
                          <a:cs typeface="Arial"/>
                        </a:defRPr>
                      </a:lvl6pPr>
                      <a:lvl7pPr marL="2743200" algn="l" defTabSz="914400" rtl="0" eaLnBrk="1" latinLnBrk="0" hangingPunct="1">
                        <a:defRPr sz="1800" kern="1200">
                          <a:solidFill>
                            <a:schemeClr val="tx1"/>
                          </a:solidFill>
                          <a:latin typeface="Helvetica"/>
                          <a:ea typeface=""/>
                          <a:cs typeface="Arial"/>
                        </a:defRPr>
                      </a:lvl7pPr>
                      <a:lvl8pPr marL="3200400" algn="l" defTabSz="914400" rtl="0" eaLnBrk="1" latinLnBrk="0" hangingPunct="1">
                        <a:defRPr sz="1800" kern="1200">
                          <a:solidFill>
                            <a:schemeClr val="tx1"/>
                          </a:solidFill>
                          <a:latin typeface="Helvetica"/>
                          <a:ea typeface=""/>
                          <a:cs typeface="Arial"/>
                        </a:defRPr>
                      </a:lvl8pPr>
                      <a:lvl9pPr marL="3657600" algn="l" defTabSz="914400" rtl="0" eaLnBrk="1" latinLnBrk="0" hangingPunct="1">
                        <a:defRPr sz="1800" kern="1200">
                          <a:solidFill>
                            <a:schemeClr val="tx1"/>
                          </a:solidFill>
                          <a:latin typeface="Helvetica"/>
                          <a:ea typeface=""/>
                          <a:cs typeface="Arial"/>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kern="1200" cap="none" spc="0" normalizeH="0" baseline="0" noProof="0" dirty="0">
                          <a:ln>
                            <a:noFill/>
                          </a:ln>
                          <a:solidFill>
                            <a:schemeClr val="tx1"/>
                          </a:solidFill>
                          <a:effectLst/>
                          <a:uLnTx/>
                          <a:uFillTx/>
                          <a:latin typeface="+mn-lt"/>
                          <a:ea typeface="ＭＳ Ｐゴシック" pitchFamily="34" charset="-128"/>
                          <a:cs typeface="Helvetica" panose="020B0604020202020204" pitchFamily="34" charset="0"/>
                        </a:rPr>
                        <a:t>Operating Data</a:t>
                      </a:r>
                      <a:endParaRPr kumimoji="0" lang="en-US" sz="900" b="0" i="0" u="none" strike="noStrike" cap="none" normalizeH="0" baseline="0" dirty="0">
                        <a:ln>
                          <a:noFill/>
                        </a:ln>
                        <a:solidFill>
                          <a:schemeClr val="tx1"/>
                        </a:solidFill>
                        <a:effectLst/>
                        <a:latin typeface="+mn-lt"/>
                        <a:ea typeface="ＭＳ Ｐゴシック" pitchFamily="34" charset="-128"/>
                        <a:cs typeface="Helvetica" panose="020B0604020202020204" pitchFamily="34" charset="0"/>
                      </a:endParaRPr>
                    </a:p>
                  </a:txBody>
                  <a:tcPr marL="45720" marR="45720" marT="18288" marB="18288" anchor="ctr" horzOverflow="overflow">
                    <a:lnL w="6350" cap="flat" cmpd="sng" algn="ctr">
                      <a:noFill/>
                      <a:prstDash val="dash"/>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dash"/>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Helvetica"/>
                          <a:ea typeface=""/>
                          <a:cs typeface="Arial"/>
                        </a:defRPr>
                      </a:lvl1pPr>
                      <a:lvl2pPr marL="457200" algn="l" defTabSz="914400" rtl="0" eaLnBrk="1" latinLnBrk="0" hangingPunct="1">
                        <a:defRPr sz="1800" kern="1200">
                          <a:solidFill>
                            <a:schemeClr val="tx1"/>
                          </a:solidFill>
                          <a:latin typeface="Helvetica"/>
                          <a:ea typeface=""/>
                          <a:cs typeface="Arial"/>
                        </a:defRPr>
                      </a:lvl2pPr>
                      <a:lvl3pPr marL="914400" algn="l" defTabSz="914400" rtl="0" eaLnBrk="1" latinLnBrk="0" hangingPunct="1">
                        <a:defRPr sz="1800" kern="1200">
                          <a:solidFill>
                            <a:schemeClr val="tx1"/>
                          </a:solidFill>
                          <a:latin typeface="Helvetica"/>
                          <a:ea typeface=""/>
                          <a:cs typeface="Arial"/>
                        </a:defRPr>
                      </a:lvl3pPr>
                      <a:lvl4pPr marL="1371600" algn="l" defTabSz="914400" rtl="0" eaLnBrk="1" latinLnBrk="0" hangingPunct="1">
                        <a:defRPr sz="1800" kern="1200">
                          <a:solidFill>
                            <a:schemeClr val="tx1"/>
                          </a:solidFill>
                          <a:latin typeface="Helvetica"/>
                          <a:ea typeface=""/>
                          <a:cs typeface="Arial"/>
                        </a:defRPr>
                      </a:lvl4pPr>
                      <a:lvl5pPr marL="1828800" algn="l" defTabSz="914400" rtl="0" eaLnBrk="1" latinLnBrk="0" hangingPunct="1">
                        <a:defRPr sz="1800" kern="1200">
                          <a:solidFill>
                            <a:schemeClr val="tx1"/>
                          </a:solidFill>
                          <a:latin typeface="Helvetica"/>
                          <a:ea typeface=""/>
                          <a:cs typeface="Arial"/>
                        </a:defRPr>
                      </a:lvl5pPr>
                      <a:lvl6pPr marL="2286000" algn="l" defTabSz="914400" rtl="0" eaLnBrk="1" latinLnBrk="0" hangingPunct="1">
                        <a:defRPr sz="1800" kern="1200">
                          <a:solidFill>
                            <a:schemeClr val="tx1"/>
                          </a:solidFill>
                          <a:latin typeface="Helvetica"/>
                          <a:ea typeface=""/>
                          <a:cs typeface="Arial"/>
                        </a:defRPr>
                      </a:lvl6pPr>
                      <a:lvl7pPr marL="2743200" algn="l" defTabSz="914400" rtl="0" eaLnBrk="1" latinLnBrk="0" hangingPunct="1">
                        <a:defRPr sz="1800" kern="1200">
                          <a:solidFill>
                            <a:schemeClr val="tx1"/>
                          </a:solidFill>
                          <a:latin typeface="Helvetica"/>
                          <a:ea typeface=""/>
                          <a:cs typeface="Arial"/>
                        </a:defRPr>
                      </a:lvl7pPr>
                      <a:lvl8pPr marL="3200400" algn="l" defTabSz="914400" rtl="0" eaLnBrk="1" latinLnBrk="0" hangingPunct="1">
                        <a:defRPr sz="1800" kern="1200">
                          <a:solidFill>
                            <a:schemeClr val="tx1"/>
                          </a:solidFill>
                          <a:latin typeface="Helvetica"/>
                          <a:ea typeface=""/>
                          <a:cs typeface="Arial"/>
                        </a:defRPr>
                      </a:lvl8pPr>
                      <a:lvl9pPr marL="3657600" algn="l" defTabSz="914400" rtl="0" eaLnBrk="1" latinLnBrk="0" hangingPunct="1">
                        <a:defRPr sz="1800" kern="1200">
                          <a:solidFill>
                            <a:schemeClr val="tx1"/>
                          </a:solidFill>
                          <a:latin typeface="Helvetica"/>
                          <a:ea typeface=""/>
                          <a:cs typeface="Arial"/>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900" b="0" i="0" u="none" strike="noStrike" cap="none" normalizeH="0" baseline="0" dirty="0">
                        <a:ln>
                          <a:noFill/>
                        </a:ln>
                        <a:solidFill>
                          <a:schemeClr val="tx1"/>
                        </a:solidFill>
                        <a:effectLst/>
                        <a:latin typeface="+mn-lt"/>
                        <a:ea typeface="ＭＳ Ｐゴシック" pitchFamily="34" charset="-128"/>
                        <a:cs typeface="Helvetica" panose="020B0604020202020204" pitchFamily="34" charset="0"/>
                      </a:endParaRPr>
                    </a:p>
                  </a:txBody>
                  <a:tcPr marL="45720" marR="45720" marT="18288" marB="18288" anchor="ctr" horzOverflow="overflow">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dash"/>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18102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kern="1200" cap="none" spc="0" normalizeH="0" baseline="0" noProof="0" dirty="0">
                          <a:ln>
                            <a:noFill/>
                          </a:ln>
                          <a:solidFill>
                            <a:schemeClr val="tx1"/>
                          </a:solidFill>
                          <a:effectLst/>
                          <a:uLnTx/>
                          <a:uFillTx/>
                          <a:latin typeface="+mn-lt"/>
                          <a:ea typeface="ＭＳ Ｐゴシック" pitchFamily="34" charset="-128"/>
                          <a:cs typeface="Helvetica" panose="020B0604020202020204" pitchFamily="34" charset="0"/>
                        </a:rPr>
                        <a:t>Operating Data</a:t>
                      </a:r>
                      <a:endParaRPr kumimoji="0" lang="en-US" sz="900" b="0" i="0" u="none" strike="noStrike" cap="none" normalizeH="0" baseline="0" dirty="0">
                        <a:ln>
                          <a:noFill/>
                        </a:ln>
                        <a:solidFill>
                          <a:schemeClr val="tx1"/>
                        </a:solidFill>
                        <a:effectLst/>
                        <a:latin typeface="+mn-lt"/>
                        <a:ea typeface="ＭＳ Ｐゴシック" pitchFamily="34" charset="-128"/>
                        <a:cs typeface="Arial" charset="0"/>
                      </a:endParaRPr>
                    </a:p>
                  </a:txBody>
                  <a:tcPr marL="45720" marR="45720" marT="18288" marB="18288" anchor="ctr" horzOverflow="overflow">
                    <a:lnL w="6350" cap="flat" cmpd="sng" algn="ctr">
                      <a:noFill/>
                      <a:prstDash val="dash"/>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dash"/>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900" b="0" i="0" u="none" strike="noStrike" cap="none" normalizeH="0" baseline="0" dirty="0">
                        <a:ln>
                          <a:noFill/>
                        </a:ln>
                        <a:solidFill>
                          <a:schemeClr val="tx1"/>
                        </a:solidFill>
                        <a:effectLst/>
                        <a:latin typeface="+mn-lt"/>
                        <a:ea typeface="ＭＳ Ｐゴシック" pitchFamily="34" charset="-128"/>
                        <a:cs typeface="Helvetica" panose="020B0604020202020204" pitchFamily="34" charset="0"/>
                      </a:endParaRPr>
                    </a:p>
                  </a:txBody>
                  <a:tcPr marL="45720" marR="45720" marT="18288" marB="18288" anchor="ctr" horzOverflow="overflow">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dash"/>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181024">
                <a:tc>
                  <a:txBody>
                    <a:bodyPr/>
                    <a:lstStyle>
                      <a:lvl1pPr marL="0" algn="l" defTabSz="914400" rtl="0" eaLnBrk="1" latinLnBrk="0" hangingPunct="1">
                        <a:defRPr sz="1800" kern="1200">
                          <a:solidFill>
                            <a:schemeClr val="tx1"/>
                          </a:solidFill>
                          <a:latin typeface="Helvetica"/>
                          <a:ea typeface=""/>
                          <a:cs typeface="Arial"/>
                        </a:defRPr>
                      </a:lvl1pPr>
                      <a:lvl2pPr marL="457200" algn="l" defTabSz="914400" rtl="0" eaLnBrk="1" latinLnBrk="0" hangingPunct="1">
                        <a:defRPr sz="1800" kern="1200">
                          <a:solidFill>
                            <a:schemeClr val="tx1"/>
                          </a:solidFill>
                          <a:latin typeface="Helvetica"/>
                          <a:ea typeface=""/>
                          <a:cs typeface="Arial"/>
                        </a:defRPr>
                      </a:lvl2pPr>
                      <a:lvl3pPr marL="914400" algn="l" defTabSz="914400" rtl="0" eaLnBrk="1" latinLnBrk="0" hangingPunct="1">
                        <a:defRPr sz="1800" kern="1200">
                          <a:solidFill>
                            <a:schemeClr val="tx1"/>
                          </a:solidFill>
                          <a:latin typeface="Helvetica"/>
                          <a:ea typeface=""/>
                          <a:cs typeface="Arial"/>
                        </a:defRPr>
                      </a:lvl3pPr>
                      <a:lvl4pPr marL="1371600" algn="l" defTabSz="914400" rtl="0" eaLnBrk="1" latinLnBrk="0" hangingPunct="1">
                        <a:defRPr sz="1800" kern="1200">
                          <a:solidFill>
                            <a:schemeClr val="tx1"/>
                          </a:solidFill>
                          <a:latin typeface="Helvetica"/>
                          <a:ea typeface=""/>
                          <a:cs typeface="Arial"/>
                        </a:defRPr>
                      </a:lvl4pPr>
                      <a:lvl5pPr marL="1828800" algn="l" defTabSz="914400" rtl="0" eaLnBrk="1" latinLnBrk="0" hangingPunct="1">
                        <a:defRPr sz="1800" kern="1200">
                          <a:solidFill>
                            <a:schemeClr val="tx1"/>
                          </a:solidFill>
                          <a:latin typeface="Helvetica"/>
                          <a:ea typeface=""/>
                          <a:cs typeface="Arial"/>
                        </a:defRPr>
                      </a:lvl5pPr>
                      <a:lvl6pPr marL="2286000" algn="l" defTabSz="914400" rtl="0" eaLnBrk="1" latinLnBrk="0" hangingPunct="1">
                        <a:defRPr sz="1800" kern="1200">
                          <a:solidFill>
                            <a:schemeClr val="tx1"/>
                          </a:solidFill>
                          <a:latin typeface="Helvetica"/>
                          <a:ea typeface=""/>
                          <a:cs typeface="Arial"/>
                        </a:defRPr>
                      </a:lvl6pPr>
                      <a:lvl7pPr marL="2743200" algn="l" defTabSz="914400" rtl="0" eaLnBrk="1" latinLnBrk="0" hangingPunct="1">
                        <a:defRPr sz="1800" kern="1200">
                          <a:solidFill>
                            <a:schemeClr val="tx1"/>
                          </a:solidFill>
                          <a:latin typeface="Helvetica"/>
                          <a:ea typeface=""/>
                          <a:cs typeface="Arial"/>
                        </a:defRPr>
                      </a:lvl7pPr>
                      <a:lvl8pPr marL="3200400" algn="l" defTabSz="914400" rtl="0" eaLnBrk="1" latinLnBrk="0" hangingPunct="1">
                        <a:defRPr sz="1800" kern="1200">
                          <a:solidFill>
                            <a:schemeClr val="tx1"/>
                          </a:solidFill>
                          <a:latin typeface="Helvetica"/>
                          <a:ea typeface=""/>
                          <a:cs typeface="Arial"/>
                        </a:defRPr>
                      </a:lvl8pPr>
                      <a:lvl9pPr marL="3657600" algn="l" defTabSz="914400" rtl="0" eaLnBrk="1" latinLnBrk="0" hangingPunct="1">
                        <a:defRPr sz="1800" kern="1200">
                          <a:solidFill>
                            <a:schemeClr val="tx1"/>
                          </a:solidFill>
                          <a:latin typeface="Helvetica"/>
                          <a:ea typeface=""/>
                          <a:cs typeface="Arial"/>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kern="1200" cap="none" spc="0" normalizeH="0" baseline="0" noProof="0" dirty="0">
                          <a:ln>
                            <a:noFill/>
                          </a:ln>
                          <a:solidFill>
                            <a:schemeClr val="tx1"/>
                          </a:solidFill>
                          <a:effectLst/>
                          <a:uLnTx/>
                          <a:uFillTx/>
                          <a:latin typeface="+mn-lt"/>
                          <a:ea typeface="ＭＳ Ｐゴシック" pitchFamily="34" charset="-128"/>
                          <a:cs typeface="Helvetica" panose="020B0604020202020204" pitchFamily="34" charset="0"/>
                        </a:rPr>
                        <a:t>Operating Data</a:t>
                      </a:r>
                      <a:endParaRPr kumimoji="0" lang="en-US" sz="900" b="0" i="0" u="none" strike="noStrike" cap="none" normalizeH="0" baseline="0" dirty="0">
                        <a:ln>
                          <a:noFill/>
                        </a:ln>
                        <a:solidFill>
                          <a:schemeClr val="tx1"/>
                        </a:solidFill>
                        <a:effectLst/>
                        <a:latin typeface="+mn-lt"/>
                        <a:ea typeface="ＭＳ Ｐゴシック" pitchFamily="34" charset="-128"/>
                        <a:cs typeface="Helvetica" panose="020B0604020202020204" pitchFamily="34" charset="0"/>
                      </a:endParaRPr>
                    </a:p>
                  </a:txBody>
                  <a:tcPr marL="45720" marR="45720" marT="18288" marB="18288" anchor="ctr" horzOverflow="overflow">
                    <a:lnL w="6350" cap="flat" cmpd="sng" algn="ctr">
                      <a:noFill/>
                      <a:prstDash val="dash"/>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dash"/>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Helvetica"/>
                          <a:ea typeface=""/>
                          <a:cs typeface="Arial"/>
                        </a:defRPr>
                      </a:lvl1pPr>
                      <a:lvl2pPr marL="457200" algn="l" defTabSz="914400" rtl="0" eaLnBrk="1" latinLnBrk="0" hangingPunct="1">
                        <a:defRPr sz="1800" kern="1200">
                          <a:solidFill>
                            <a:schemeClr val="tx1"/>
                          </a:solidFill>
                          <a:latin typeface="Helvetica"/>
                          <a:ea typeface=""/>
                          <a:cs typeface="Arial"/>
                        </a:defRPr>
                      </a:lvl2pPr>
                      <a:lvl3pPr marL="914400" algn="l" defTabSz="914400" rtl="0" eaLnBrk="1" latinLnBrk="0" hangingPunct="1">
                        <a:defRPr sz="1800" kern="1200">
                          <a:solidFill>
                            <a:schemeClr val="tx1"/>
                          </a:solidFill>
                          <a:latin typeface="Helvetica"/>
                          <a:ea typeface=""/>
                          <a:cs typeface="Arial"/>
                        </a:defRPr>
                      </a:lvl3pPr>
                      <a:lvl4pPr marL="1371600" algn="l" defTabSz="914400" rtl="0" eaLnBrk="1" latinLnBrk="0" hangingPunct="1">
                        <a:defRPr sz="1800" kern="1200">
                          <a:solidFill>
                            <a:schemeClr val="tx1"/>
                          </a:solidFill>
                          <a:latin typeface="Helvetica"/>
                          <a:ea typeface=""/>
                          <a:cs typeface="Arial"/>
                        </a:defRPr>
                      </a:lvl4pPr>
                      <a:lvl5pPr marL="1828800" algn="l" defTabSz="914400" rtl="0" eaLnBrk="1" latinLnBrk="0" hangingPunct="1">
                        <a:defRPr sz="1800" kern="1200">
                          <a:solidFill>
                            <a:schemeClr val="tx1"/>
                          </a:solidFill>
                          <a:latin typeface="Helvetica"/>
                          <a:ea typeface=""/>
                          <a:cs typeface="Arial"/>
                        </a:defRPr>
                      </a:lvl5pPr>
                      <a:lvl6pPr marL="2286000" algn="l" defTabSz="914400" rtl="0" eaLnBrk="1" latinLnBrk="0" hangingPunct="1">
                        <a:defRPr sz="1800" kern="1200">
                          <a:solidFill>
                            <a:schemeClr val="tx1"/>
                          </a:solidFill>
                          <a:latin typeface="Helvetica"/>
                          <a:ea typeface=""/>
                          <a:cs typeface="Arial"/>
                        </a:defRPr>
                      </a:lvl6pPr>
                      <a:lvl7pPr marL="2743200" algn="l" defTabSz="914400" rtl="0" eaLnBrk="1" latinLnBrk="0" hangingPunct="1">
                        <a:defRPr sz="1800" kern="1200">
                          <a:solidFill>
                            <a:schemeClr val="tx1"/>
                          </a:solidFill>
                          <a:latin typeface="Helvetica"/>
                          <a:ea typeface=""/>
                          <a:cs typeface="Arial"/>
                        </a:defRPr>
                      </a:lvl7pPr>
                      <a:lvl8pPr marL="3200400" algn="l" defTabSz="914400" rtl="0" eaLnBrk="1" latinLnBrk="0" hangingPunct="1">
                        <a:defRPr sz="1800" kern="1200">
                          <a:solidFill>
                            <a:schemeClr val="tx1"/>
                          </a:solidFill>
                          <a:latin typeface="Helvetica"/>
                          <a:ea typeface=""/>
                          <a:cs typeface="Arial"/>
                        </a:defRPr>
                      </a:lvl8pPr>
                      <a:lvl9pPr marL="3657600" algn="l" defTabSz="914400" rtl="0" eaLnBrk="1" latinLnBrk="0" hangingPunct="1">
                        <a:defRPr sz="1800" kern="1200">
                          <a:solidFill>
                            <a:schemeClr val="tx1"/>
                          </a:solidFill>
                          <a:latin typeface="Helvetica"/>
                          <a:ea typeface=""/>
                          <a:cs typeface="Arial"/>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900" b="0" i="0" u="none" strike="noStrike" cap="none" normalizeH="0" baseline="0" dirty="0">
                        <a:ln>
                          <a:noFill/>
                        </a:ln>
                        <a:solidFill>
                          <a:schemeClr val="tx1"/>
                        </a:solidFill>
                        <a:effectLst/>
                        <a:latin typeface="+mn-lt"/>
                        <a:ea typeface="ＭＳ Ｐゴシック" pitchFamily="34" charset="-128"/>
                        <a:cs typeface="Helvetica" panose="020B0604020202020204" pitchFamily="34" charset="0"/>
                      </a:endParaRPr>
                    </a:p>
                  </a:txBody>
                  <a:tcPr marL="45720" marR="45720" marT="18288" marB="18288" anchor="ctr" horzOverflow="overflow">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dash"/>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graphicFrame>
        <p:nvGraphicFramePr>
          <p:cNvPr id="13" name="Group 108">
            <a:extLst>
              <a:ext uri="{FF2B5EF4-FFF2-40B4-BE49-F238E27FC236}">
                <a16:creationId xmlns:a16="http://schemas.microsoft.com/office/drawing/2014/main" id="{65537C04-D503-4408-90EA-DB92BB93FCE8}"/>
              </a:ext>
            </a:extLst>
          </p:cNvPr>
          <p:cNvGraphicFramePr>
            <a:graphicFrameLocks noGrp="1"/>
          </p:cNvGraphicFramePr>
          <p:nvPr>
            <p:extLst>
              <p:ext uri="{D42A27DB-BD31-4B8C-83A1-F6EECF244321}">
                <p14:modId xmlns:p14="http://schemas.microsoft.com/office/powerpoint/2010/main" val="2300104020"/>
              </p:ext>
            </p:extLst>
          </p:nvPr>
        </p:nvGraphicFramePr>
        <p:xfrm>
          <a:off x="3828175" y="3520915"/>
          <a:ext cx="2895600" cy="809889"/>
        </p:xfrm>
        <a:graphic>
          <a:graphicData uri="http://schemas.openxmlformats.org/drawingml/2006/table">
            <a:tbl>
              <a:tblPr/>
              <a:tblGrid>
                <a:gridCol w="1522001">
                  <a:extLst>
                    <a:ext uri="{9D8B030D-6E8A-4147-A177-3AD203B41FA5}">
                      <a16:colId xmlns:a16="http://schemas.microsoft.com/office/drawing/2014/main" val="20000"/>
                    </a:ext>
                  </a:extLst>
                </a:gridCol>
                <a:gridCol w="408400">
                  <a:extLst>
                    <a:ext uri="{9D8B030D-6E8A-4147-A177-3AD203B41FA5}">
                      <a16:colId xmlns:a16="http://schemas.microsoft.com/office/drawing/2014/main" val="20001"/>
                    </a:ext>
                  </a:extLst>
                </a:gridCol>
                <a:gridCol w="965199">
                  <a:extLst>
                    <a:ext uri="{9D8B030D-6E8A-4147-A177-3AD203B41FA5}">
                      <a16:colId xmlns:a16="http://schemas.microsoft.com/office/drawing/2014/main" val="20002"/>
                    </a:ext>
                  </a:extLst>
                </a:gridCol>
              </a:tblGrid>
              <a:tr h="240792">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AU" sz="1100" b="1" i="0" u="none" strike="noStrike" cap="none" normalizeH="0" baseline="0" dirty="0">
                          <a:ln>
                            <a:noFill/>
                          </a:ln>
                          <a:solidFill>
                            <a:schemeClr val="bg1"/>
                          </a:solidFill>
                          <a:effectLst/>
                          <a:latin typeface="+mn-lt"/>
                          <a:ea typeface="ＭＳ Ｐゴシック" pitchFamily="34" charset="-128"/>
                          <a:cs typeface="Arial" charset="0"/>
                        </a:rPr>
                        <a:t>Revenue Mix</a:t>
                      </a:r>
                      <a:endParaRPr kumimoji="0" lang="en-US" sz="1100" b="1" i="0" u="none" strike="noStrike" cap="none" normalizeH="0" baseline="0" dirty="0">
                        <a:ln>
                          <a:noFill/>
                        </a:ln>
                        <a:solidFill>
                          <a:schemeClr val="bg1"/>
                        </a:solidFill>
                        <a:effectLst/>
                        <a:latin typeface="+mn-lt"/>
                        <a:ea typeface="ＭＳ Ｐゴシック" pitchFamily="34" charset="-128"/>
                        <a:cs typeface="Arial" charset="0"/>
                      </a:endParaRPr>
                    </a:p>
                  </a:txBody>
                  <a:tcPr marL="45720" marR="45720" marT="36576" marB="36576" anchor="ctr" horzOverflow="overflow">
                    <a:lnL>
                      <a:noFill/>
                    </a:lnL>
                    <a:lnR w="12700" cap="flat" cmpd="sng" algn="ctr">
                      <a:noFill/>
                      <a:prstDash val="solid"/>
                      <a:round/>
                      <a:headEnd type="none" w="med" len="med"/>
                      <a:tailEnd type="none" w="med" len="med"/>
                    </a:lnR>
                    <a:lnT>
                      <a:noFill/>
                    </a:lnT>
                    <a:lnB w="1905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mn-lt"/>
                          <a:ea typeface="ＭＳ Ｐゴシック" pitchFamily="34" charset="-128"/>
                          <a:cs typeface="Arial" charset="0"/>
                        </a:rPr>
                        <a:t>%</a:t>
                      </a:r>
                    </a:p>
                  </a:txBody>
                  <a:tcPr marL="45720" marR="45720" marT="36576" marB="36576" anchor="ctr" horzOverflow="overflow">
                    <a:lnL w="127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1905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mn-lt"/>
                          <a:ea typeface="ＭＳ Ｐゴシック" pitchFamily="34" charset="-128"/>
                          <a:cs typeface="Arial" charset="0"/>
                        </a:rPr>
                        <a:t>Gross </a:t>
                      </a:r>
                      <a:r>
                        <a:rPr kumimoji="0" lang="en-US" sz="800" b="1" i="1" u="none" strike="noStrike" cap="none" normalizeH="0" baseline="0" dirty="0">
                          <a:ln>
                            <a:noFill/>
                          </a:ln>
                          <a:solidFill>
                            <a:schemeClr val="bg1"/>
                          </a:solidFill>
                          <a:effectLst/>
                          <a:latin typeface="+mn-lt"/>
                          <a:ea typeface="ＭＳ Ｐゴシック" pitchFamily="34" charset="-128"/>
                          <a:cs typeface="Arial" charset="0"/>
                        </a:rPr>
                        <a:t>($mm)</a:t>
                      </a:r>
                      <a:endParaRPr kumimoji="0" lang="en-US" sz="1100" b="1" i="1" u="none" strike="noStrike" cap="none" normalizeH="0" baseline="0" dirty="0">
                        <a:ln>
                          <a:noFill/>
                        </a:ln>
                        <a:solidFill>
                          <a:schemeClr val="bg1"/>
                        </a:solidFill>
                        <a:effectLst/>
                        <a:latin typeface="+mn-lt"/>
                        <a:ea typeface="ＭＳ Ｐゴシック" pitchFamily="34" charset="-128"/>
                        <a:cs typeface="Arial" charset="0"/>
                      </a:endParaRPr>
                    </a:p>
                  </a:txBody>
                  <a:tcPr marL="45720" marR="45720" marT="36576" marB="36576" anchor="ctr" horzOverflow="overflow">
                    <a:lnL w="127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19050" cap="flat" cmpd="sng" algn="ctr">
                      <a:noFill/>
                      <a:prstDash val="solid"/>
                      <a:round/>
                      <a:headEnd type="none" w="med" len="med"/>
                      <a:tailEnd type="none" w="med" len="med"/>
                    </a:lnB>
                    <a:lnTlToBr>
                      <a:noFill/>
                    </a:lnTlToBr>
                    <a:lnBlToTr>
                      <a:noFill/>
                    </a:lnBlToTr>
                    <a:solidFill>
                      <a:schemeClr val="tx2"/>
                    </a:solidFill>
                  </a:tcPr>
                </a:tc>
                <a:extLst>
                  <a:ext uri="{0D108BD9-81ED-4DB2-BD59-A6C34878D82A}">
                    <a16:rowId xmlns:a16="http://schemas.microsoft.com/office/drawing/2014/main" val="10000"/>
                  </a:ext>
                </a:extLst>
              </a:tr>
              <a:tr h="18969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mn-lt"/>
                          <a:ea typeface="ＭＳ Ｐゴシック" pitchFamily="34" charset="-128"/>
                          <a:cs typeface="Arial" charset="0"/>
                        </a:rPr>
                        <a:t>Segment A</a:t>
                      </a:r>
                    </a:p>
                  </a:txBody>
                  <a:tcPr marL="45720" marR="45720" marT="18288" marB="18288" anchor="ctr" horzOverflow="overflow">
                    <a:lnL>
                      <a:noFill/>
                    </a:lnL>
                    <a:lnR w="381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mn-lt"/>
                          <a:ea typeface="ＭＳ Ｐゴシック" pitchFamily="34" charset="-128"/>
                          <a:cs typeface="Arial" charset="0"/>
                        </a:rPr>
                        <a:t>%</a:t>
                      </a:r>
                    </a:p>
                  </a:txBody>
                  <a:tcPr marL="45720" marR="45720" marT="18288" marB="18288" anchor="ctr" horzOverflow="overflow">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mn-lt"/>
                          <a:ea typeface="ＭＳ Ｐゴシック" pitchFamily="34" charset="-128"/>
                          <a:cs typeface="Arial" charset="0"/>
                        </a:rPr>
                        <a:t>$</a:t>
                      </a:r>
                    </a:p>
                  </a:txBody>
                  <a:tcPr marL="45720" marR="45720" marT="18288" marB="18288" anchor="ctr" horzOverflow="overflow">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8969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mn-lt"/>
                          <a:ea typeface="ＭＳ Ｐゴシック" pitchFamily="34" charset="-128"/>
                          <a:cs typeface="Arial" charset="0"/>
                        </a:rPr>
                        <a:t>Segment B</a:t>
                      </a:r>
                    </a:p>
                  </a:txBody>
                  <a:tcPr marL="45720" marR="45720" marT="18288" marB="18288" anchor="ctr" horzOverflow="overflow">
                    <a:lnL>
                      <a:noFill/>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mn-lt"/>
                          <a:ea typeface="ＭＳ Ｐゴシック" pitchFamily="34" charset="-128"/>
                          <a:cs typeface="Arial" charset="0"/>
                        </a:rPr>
                        <a:t>%</a:t>
                      </a:r>
                    </a:p>
                  </a:txBody>
                  <a:tcPr marL="45720" marR="45720" marT="18288" marB="18288" anchor="ctr" horzOverflow="overflow">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mn-lt"/>
                          <a:ea typeface="ＭＳ Ｐゴシック" pitchFamily="34" charset="-128"/>
                          <a:cs typeface="Arial" charset="0"/>
                        </a:rPr>
                        <a:t>$</a:t>
                      </a:r>
                    </a:p>
                  </a:txBody>
                  <a:tcPr marL="45720" marR="45720" marT="18288" marB="18288" anchor="ctr" horzOverflow="overflow">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8969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mn-lt"/>
                          <a:ea typeface="ＭＳ Ｐゴシック" pitchFamily="34" charset="-128"/>
                          <a:cs typeface="Arial" charset="0"/>
                        </a:rPr>
                        <a:t>Segment C</a:t>
                      </a:r>
                    </a:p>
                  </a:txBody>
                  <a:tcPr marL="45720" marR="45720" marT="18288" marB="18288" anchor="ctr" horzOverflow="overflow">
                    <a:lnL>
                      <a:noFill/>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mn-lt"/>
                          <a:ea typeface="ＭＳ Ｐゴシック" pitchFamily="34" charset="-128"/>
                          <a:cs typeface="Arial" charset="0"/>
                        </a:rPr>
                        <a:t>%</a:t>
                      </a:r>
                    </a:p>
                  </a:txBody>
                  <a:tcPr marL="45720" marR="45720" marT="18288" marB="18288" anchor="ctr" horzOverflow="overflow">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b="0" i="0" u="none" strike="noStrike" cap="none" normalizeH="0" baseline="0" dirty="0">
                          <a:ln>
                            <a:noFill/>
                          </a:ln>
                          <a:solidFill>
                            <a:schemeClr val="tx1"/>
                          </a:solidFill>
                          <a:effectLst/>
                          <a:latin typeface="+mn-lt"/>
                          <a:ea typeface="ＭＳ Ｐゴシック" pitchFamily="34" charset="-128"/>
                          <a:cs typeface="Arial" charset="0"/>
                        </a:rPr>
                        <a:t>$</a:t>
                      </a:r>
                    </a:p>
                  </a:txBody>
                  <a:tcPr marL="45720" marR="45720" marT="18288" marB="18288" anchor="ctr" horzOverflow="overflow">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graphicFrame>
        <p:nvGraphicFramePr>
          <p:cNvPr id="14" name="Group 108">
            <a:extLst>
              <a:ext uri="{FF2B5EF4-FFF2-40B4-BE49-F238E27FC236}">
                <a16:creationId xmlns:a16="http://schemas.microsoft.com/office/drawing/2014/main" id="{C7313EC0-D01D-42C3-B210-0DF774D8B1D6}"/>
              </a:ext>
            </a:extLst>
          </p:cNvPr>
          <p:cNvGraphicFramePr>
            <a:graphicFrameLocks noGrp="1"/>
          </p:cNvGraphicFramePr>
          <p:nvPr>
            <p:extLst>
              <p:ext uri="{D42A27DB-BD31-4B8C-83A1-F6EECF244321}">
                <p14:modId xmlns:p14="http://schemas.microsoft.com/office/powerpoint/2010/main" val="4248506350"/>
              </p:ext>
            </p:extLst>
          </p:nvPr>
        </p:nvGraphicFramePr>
        <p:xfrm>
          <a:off x="371474" y="3520915"/>
          <a:ext cx="2794826" cy="2260002"/>
        </p:xfrm>
        <a:graphic>
          <a:graphicData uri="http://schemas.openxmlformats.org/drawingml/2006/table">
            <a:tbl>
              <a:tblPr/>
              <a:tblGrid>
                <a:gridCol w="1690283">
                  <a:extLst>
                    <a:ext uri="{9D8B030D-6E8A-4147-A177-3AD203B41FA5}">
                      <a16:colId xmlns:a16="http://schemas.microsoft.com/office/drawing/2014/main" val="20001"/>
                    </a:ext>
                  </a:extLst>
                </a:gridCol>
                <a:gridCol w="1104543">
                  <a:extLst>
                    <a:ext uri="{9D8B030D-6E8A-4147-A177-3AD203B41FA5}">
                      <a16:colId xmlns:a16="http://schemas.microsoft.com/office/drawing/2014/main" val="20002"/>
                    </a:ext>
                  </a:extLst>
                </a:gridCol>
              </a:tblGrid>
              <a:tr h="26605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mn-lt"/>
                          <a:ea typeface="ＭＳ Ｐゴシック" pitchFamily="34" charset="-128"/>
                          <a:cs typeface="Arial" charset="0"/>
                        </a:rPr>
                        <a:t>Industry Data</a:t>
                      </a:r>
                    </a:p>
                  </a:txBody>
                  <a:tcPr marL="45720" marR="45720" marT="36576" marB="18288"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mn-lt"/>
                          <a:ea typeface="ＭＳ Ｐゴシック" pitchFamily="34" charset="-128"/>
                          <a:cs typeface="Arial" charset="0"/>
                        </a:rPr>
                        <a:t>Average</a:t>
                      </a:r>
                    </a:p>
                  </a:txBody>
                  <a:tcPr marL="0" marR="0" marT="0" marB="18288"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chemeClr val="tx2"/>
                    </a:solidFill>
                  </a:tcPr>
                </a:tc>
                <a:extLst>
                  <a:ext uri="{0D108BD9-81ED-4DB2-BD59-A6C34878D82A}">
                    <a16:rowId xmlns:a16="http://schemas.microsoft.com/office/drawing/2014/main" val="10000"/>
                  </a:ext>
                </a:extLst>
              </a:tr>
              <a:tr h="251608">
                <a:tc gridSpan="2">
                  <a:txBody>
                    <a:bodyPr/>
                    <a:lstStyle/>
                    <a:p>
                      <a:pPr lvl="0" algn="ctr" fontAlgn="b"/>
                      <a:r>
                        <a:rPr lang="en-CA" sz="900" b="1" i="1" u="none" strike="noStrike" dirty="0">
                          <a:solidFill>
                            <a:schemeClr val="tx1"/>
                          </a:solidFill>
                          <a:effectLst/>
                          <a:latin typeface="+mn-lt"/>
                        </a:rPr>
                        <a:t>Relevant Industry Vertical A</a:t>
                      </a: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3"/>
                    </a:solidFill>
                  </a:tcPr>
                </a:tc>
                <a:tc hMerge="1">
                  <a:txBody>
                    <a:bodyPr/>
                    <a:lstStyle/>
                    <a:p>
                      <a:pPr algn="ctr" fontAlgn="b"/>
                      <a:endParaRPr lang="en-CA" sz="900" b="0" i="0" u="none" strike="noStrike" dirty="0">
                        <a:solidFill>
                          <a:srgbClr val="000000"/>
                        </a:solidFill>
                        <a:effectLst/>
                        <a:latin typeface="+mn-lt"/>
                      </a:endParaRP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51608">
                <a:tc>
                  <a:txBody>
                    <a:bodyPr/>
                    <a:lstStyle/>
                    <a:p>
                      <a:pPr lvl="0" algn="l" fontAlgn="b"/>
                      <a:r>
                        <a:rPr lang="en-CA" sz="900" b="0" i="0" u="none" strike="noStrike" dirty="0">
                          <a:solidFill>
                            <a:schemeClr val="tx1"/>
                          </a:solidFill>
                          <a:effectLst/>
                          <a:latin typeface="+mn-lt"/>
                        </a:rPr>
                        <a:t>EV/EBITDA</a:t>
                      </a: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algn="ctr" fontAlgn="b"/>
                      <a:endParaRPr lang="en-CA" sz="900" b="0" i="0" u="none" strike="noStrike" dirty="0">
                        <a:solidFill>
                          <a:schemeClr val="tx1"/>
                        </a:solidFill>
                        <a:effectLst/>
                        <a:latin typeface="+mn-lt"/>
                      </a:endParaRP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51608">
                <a:tc>
                  <a:txBody>
                    <a:bodyPr/>
                    <a:lstStyle/>
                    <a:p>
                      <a:pPr lvl="0" algn="l" fontAlgn="b"/>
                      <a:r>
                        <a:rPr lang="en-CA" sz="900" b="0" i="0" u="none" strike="noStrike" dirty="0">
                          <a:solidFill>
                            <a:schemeClr val="tx1"/>
                          </a:solidFill>
                          <a:effectLst/>
                          <a:latin typeface="+mn-lt"/>
                        </a:rPr>
                        <a:t>EV/Revenue</a:t>
                      </a: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tc>
                  <a:txBody>
                    <a:bodyPr/>
                    <a:lstStyle/>
                    <a:p>
                      <a:pPr algn="ctr" fontAlgn="b"/>
                      <a:endParaRPr lang="en-CA" sz="900" b="0" i="0" u="none" strike="noStrike" dirty="0">
                        <a:solidFill>
                          <a:schemeClr val="tx1"/>
                        </a:solidFill>
                        <a:effectLst/>
                        <a:latin typeface="+mn-lt"/>
                      </a:endParaRP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51608">
                <a:tc>
                  <a:txBody>
                    <a:bodyPr/>
                    <a:lstStyle/>
                    <a:p>
                      <a:pPr lvl="0" algn="l" fontAlgn="b"/>
                      <a:r>
                        <a:rPr lang="en-CA" sz="900" b="0" i="0" u="none" strike="noStrike" dirty="0">
                          <a:solidFill>
                            <a:schemeClr val="tx1"/>
                          </a:solidFill>
                          <a:effectLst/>
                          <a:latin typeface="+mn-lt"/>
                        </a:rPr>
                        <a:t>P/E</a:t>
                      </a: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tc>
                  <a:txBody>
                    <a:bodyPr/>
                    <a:lstStyle/>
                    <a:p>
                      <a:pPr algn="ctr" fontAlgn="b"/>
                      <a:endParaRPr lang="en-CA" sz="900" b="0" i="0" u="none" strike="noStrike" dirty="0">
                        <a:solidFill>
                          <a:schemeClr val="tx1"/>
                        </a:solidFill>
                        <a:effectLst/>
                        <a:latin typeface="+mn-lt"/>
                      </a:endParaRP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251608">
                <a:tc gridSpan="2">
                  <a:txBody>
                    <a:bodyPr/>
                    <a:lstStyle/>
                    <a:p>
                      <a:pPr algn="ctr" fontAlgn="b"/>
                      <a:r>
                        <a:rPr lang="en-CA" sz="900" b="1" i="1" u="none" strike="noStrike" dirty="0">
                          <a:solidFill>
                            <a:schemeClr val="tx1"/>
                          </a:solidFill>
                          <a:effectLst/>
                          <a:latin typeface="+mn-lt"/>
                        </a:rPr>
                        <a:t>Relevant Industry Vertical B</a:t>
                      </a: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solidFill>
                      <a:schemeClr val="accent3"/>
                    </a:solidFill>
                  </a:tcPr>
                </a:tc>
                <a:tc hMerge="1">
                  <a:txBody>
                    <a:bodyPr/>
                    <a:lstStyle/>
                    <a:p>
                      <a:pPr algn="ctr" fontAlgn="b"/>
                      <a:endParaRPr lang="en-CA" sz="900" b="0" i="0" u="none" strike="noStrike" dirty="0">
                        <a:solidFill>
                          <a:srgbClr val="000000"/>
                        </a:solidFill>
                        <a:effectLst/>
                        <a:latin typeface="+mn-lt"/>
                      </a:endParaRP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232691">
                <a:tc>
                  <a:txBody>
                    <a:bodyPr/>
                    <a:lstStyle/>
                    <a:p>
                      <a:pPr lvl="0" algn="l" fontAlgn="b"/>
                      <a:r>
                        <a:rPr lang="en-CA" sz="900" b="0" i="0" u="none" strike="noStrike" dirty="0">
                          <a:solidFill>
                            <a:schemeClr val="tx1"/>
                          </a:solidFill>
                          <a:effectLst/>
                          <a:latin typeface="+mn-lt"/>
                        </a:rPr>
                        <a:t>EV/EBITDA</a:t>
                      </a: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tc>
                  <a:txBody>
                    <a:bodyPr/>
                    <a:lstStyle/>
                    <a:p>
                      <a:pPr algn="ctr" fontAlgn="b"/>
                      <a:endParaRPr lang="en-CA" sz="900" b="0" i="0" u="none" strike="noStrike" dirty="0">
                        <a:solidFill>
                          <a:schemeClr val="tx1"/>
                        </a:solidFill>
                        <a:effectLst/>
                        <a:latin typeface="+mn-lt"/>
                      </a:endParaRP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251608">
                <a:tc>
                  <a:txBody>
                    <a:bodyPr/>
                    <a:lstStyle/>
                    <a:p>
                      <a:pPr lvl="0" algn="l" fontAlgn="b"/>
                      <a:r>
                        <a:rPr lang="en-CA" sz="900" b="0" i="0" u="none" strike="noStrike" dirty="0">
                          <a:solidFill>
                            <a:schemeClr val="tx1"/>
                          </a:solidFill>
                          <a:effectLst/>
                          <a:latin typeface="+mn-lt"/>
                        </a:rPr>
                        <a:t>EV/Revenue</a:t>
                      </a: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tc>
                  <a:txBody>
                    <a:bodyPr/>
                    <a:lstStyle/>
                    <a:p>
                      <a:pPr algn="ctr" fontAlgn="b"/>
                      <a:endParaRPr lang="en-CA" sz="900" b="0" i="0" u="none" strike="noStrike" dirty="0">
                        <a:solidFill>
                          <a:schemeClr val="tx1"/>
                        </a:solidFill>
                        <a:effectLst/>
                        <a:latin typeface="+mn-lt"/>
                      </a:endParaRP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251608">
                <a:tc>
                  <a:txBody>
                    <a:bodyPr/>
                    <a:lstStyle/>
                    <a:p>
                      <a:pPr lvl="0" algn="l" fontAlgn="b"/>
                      <a:r>
                        <a:rPr lang="en-CA" sz="900" b="0" i="0" u="none" strike="noStrike" dirty="0">
                          <a:solidFill>
                            <a:schemeClr val="tx1"/>
                          </a:solidFill>
                          <a:effectLst/>
                          <a:latin typeface="+mn-lt"/>
                        </a:rPr>
                        <a:t>P/E</a:t>
                      </a: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tc>
                  <a:txBody>
                    <a:bodyPr/>
                    <a:lstStyle/>
                    <a:p>
                      <a:pPr algn="ctr" fontAlgn="b"/>
                      <a:endParaRPr lang="en-CA" sz="900" b="0" i="0" u="none" strike="noStrike" dirty="0">
                        <a:solidFill>
                          <a:schemeClr val="tx1"/>
                        </a:solidFill>
                        <a:effectLst/>
                        <a:latin typeface="+mn-lt"/>
                      </a:endParaRPr>
                    </a:p>
                  </a:txBody>
                  <a:tcPr marL="9525" marR="9525" marT="9525"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sp>
        <p:nvSpPr>
          <p:cNvPr id="5" name="TextBox 4">
            <a:extLst>
              <a:ext uri="{FF2B5EF4-FFF2-40B4-BE49-F238E27FC236}">
                <a16:creationId xmlns:a16="http://schemas.microsoft.com/office/drawing/2014/main" id="{1BA569A9-3139-4AF4-9615-804807B87BBC}"/>
              </a:ext>
            </a:extLst>
          </p:cNvPr>
          <p:cNvSpPr txBox="1"/>
          <p:nvPr/>
        </p:nvSpPr>
        <p:spPr>
          <a:xfrm>
            <a:off x="371474" y="1198800"/>
            <a:ext cx="6352301" cy="261610"/>
          </a:xfrm>
          <a:prstGeom prst="rect">
            <a:avLst/>
          </a:prstGeom>
          <a:solidFill>
            <a:schemeClr val="tx2"/>
          </a:solidFill>
        </p:spPr>
        <p:txBody>
          <a:bodyPr wrap="square" rtlCol="0">
            <a:spAutoFit/>
          </a:bodyPr>
          <a:lstStyle/>
          <a:p>
            <a:r>
              <a:rPr lang="en-CA" sz="1100" b="1" dirty="0">
                <a:solidFill>
                  <a:schemeClr val="bg1"/>
                </a:solidFill>
              </a:rPr>
              <a:t>Company Highlights</a:t>
            </a:r>
          </a:p>
        </p:txBody>
      </p:sp>
      <p:sp>
        <p:nvSpPr>
          <p:cNvPr id="10" name="TextBox 9">
            <a:extLst>
              <a:ext uri="{FF2B5EF4-FFF2-40B4-BE49-F238E27FC236}">
                <a16:creationId xmlns:a16="http://schemas.microsoft.com/office/drawing/2014/main" id="{C3211617-BD20-47F7-BEDD-F52D14E8DDE9}"/>
              </a:ext>
            </a:extLst>
          </p:cNvPr>
          <p:cNvSpPr txBox="1"/>
          <p:nvPr/>
        </p:nvSpPr>
        <p:spPr>
          <a:xfrm>
            <a:off x="7298130" y="1198800"/>
            <a:ext cx="4522395" cy="261610"/>
          </a:xfrm>
          <a:prstGeom prst="rect">
            <a:avLst/>
          </a:prstGeom>
          <a:solidFill>
            <a:schemeClr val="tx2"/>
          </a:solidFill>
        </p:spPr>
        <p:txBody>
          <a:bodyPr wrap="square" rtlCol="0">
            <a:spAutoFit/>
          </a:bodyPr>
          <a:lstStyle/>
          <a:p>
            <a:r>
              <a:rPr lang="en-CA" sz="1100" b="1" dirty="0">
                <a:solidFill>
                  <a:schemeClr val="bg1"/>
                </a:solidFill>
              </a:rPr>
              <a:t>Valuation &amp; Share Performance</a:t>
            </a:r>
          </a:p>
        </p:txBody>
      </p:sp>
      <p:sp>
        <p:nvSpPr>
          <p:cNvPr id="11" name="TextBox 10">
            <a:extLst>
              <a:ext uri="{FF2B5EF4-FFF2-40B4-BE49-F238E27FC236}">
                <a16:creationId xmlns:a16="http://schemas.microsoft.com/office/drawing/2014/main" id="{622B5117-FB47-4428-81FF-B4245EA66C5D}"/>
              </a:ext>
            </a:extLst>
          </p:cNvPr>
          <p:cNvSpPr txBox="1"/>
          <p:nvPr/>
        </p:nvSpPr>
        <p:spPr>
          <a:xfrm>
            <a:off x="7298131" y="1461010"/>
            <a:ext cx="4522394" cy="261610"/>
          </a:xfrm>
          <a:prstGeom prst="rect">
            <a:avLst/>
          </a:prstGeom>
          <a:solidFill>
            <a:schemeClr val="accent3"/>
          </a:solidFill>
        </p:spPr>
        <p:txBody>
          <a:bodyPr wrap="square" rtlCol="0">
            <a:spAutoFit/>
          </a:bodyPr>
          <a:lstStyle/>
          <a:p>
            <a:r>
              <a:rPr lang="en-CA" sz="1100" b="1" dirty="0"/>
              <a:t>Key Valuation Statistics ($mm)</a:t>
            </a:r>
          </a:p>
        </p:txBody>
      </p:sp>
      <p:graphicFrame>
        <p:nvGraphicFramePr>
          <p:cNvPr id="7" name="Table 6">
            <a:extLst>
              <a:ext uri="{FF2B5EF4-FFF2-40B4-BE49-F238E27FC236}">
                <a16:creationId xmlns:a16="http://schemas.microsoft.com/office/drawing/2014/main" id="{CD37DF61-05B5-4CDA-84AA-136C3CABF57D}"/>
              </a:ext>
            </a:extLst>
          </p:cNvPr>
          <p:cNvGraphicFramePr>
            <a:graphicFrameLocks noGrp="1"/>
          </p:cNvGraphicFramePr>
          <p:nvPr>
            <p:extLst>
              <p:ext uri="{D42A27DB-BD31-4B8C-83A1-F6EECF244321}">
                <p14:modId xmlns:p14="http://schemas.microsoft.com/office/powerpoint/2010/main" val="2858596273"/>
              </p:ext>
            </p:extLst>
          </p:nvPr>
        </p:nvGraphicFramePr>
        <p:xfrm>
          <a:off x="7298133" y="1824458"/>
          <a:ext cx="4522392" cy="1409415"/>
        </p:xfrm>
        <a:graphic>
          <a:graphicData uri="http://schemas.openxmlformats.org/drawingml/2006/table">
            <a:tbl>
              <a:tblPr>
                <a:tableStyleId>{2D5ABB26-0587-4C30-8999-92F81FD0307C}</a:tableStyleId>
              </a:tblPr>
              <a:tblGrid>
                <a:gridCol w="1130598">
                  <a:extLst>
                    <a:ext uri="{9D8B030D-6E8A-4147-A177-3AD203B41FA5}">
                      <a16:colId xmlns:a16="http://schemas.microsoft.com/office/drawing/2014/main" val="1304330931"/>
                    </a:ext>
                  </a:extLst>
                </a:gridCol>
                <a:gridCol w="1130598">
                  <a:extLst>
                    <a:ext uri="{9D8B030D-6E8A-4147-A177-3AD203B41FA5}">
                      <a16:colId xmlns:a16="http://schemas.microsoft.com/office/drawing/2014/main" val="1922749691"/>
                    </a:ext>
                  </a:extLst>
                </a:gridCol>
                <a:gridCol w="1130598">
                  <a:extLst>
                    <a:ext uri="{9D8B030D-6E8A-4147-A177-3AD203B41FA5}">
                      <a16:colId xmlns:a16="http://schemas.microsoft.com/office/drawing/2014/main" val="1954059897"/>
                    </a:ext>
                  </a:extLst>
                </a:gridCol>
                <a:gridCol w="1130598">
                  <a:extLst>
                    <a:ext uri="{9D8B030D-6E8A-4147-A177-3AD203B41FA5}">
                      <a16:colId xmlns:a16="http://schemas.microsoft.com/office/drawing/2014/main" val="2025982932"/>
                    </a:ext>
                  </a:extLst>
                </a:gridCol>
              </a:tblGrid>
              <a:tr h="281883">
                <a:tc>
                  <a:txBody>
                    <a:bodyPr/>
                    <a:lstStyle/>
                    <a:p>
                      <a:pPr algn="l" rtl="0" fontAlgn="ctr"/>
                      <a:r>
                        <a:rPr lang="en-CA" sz="900" b="1" u="none" strike="noStrike" dirty="0">
                          <a:effectLst/>
                        </a:rPr>
                        <a:t>Enterprise Value</a:t>
                      </a:r>
                      <a:endParaRPr lang="en-CA" sz="9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rtl="0" fontAlgn="ctr"/>
                      <a:r>
                        <a:rPr lang="en-CA" sz="900" b="1" u="none" strike="noStrike" dirty="0">
                          <a:effectLst/>
                        </a:rPr>
                        <a:t>$2,626.90</a:t>
                      </a:r>
                      <a:endParaRPr lang="en-CA" sz="9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l" rtl="0" fontAlgn="ctr"/>
                      <a:r>
                        <a:rPr lang="en-CA" sz="900" b="1" u="none" strike="noStrike" dirty="0">
                          <a:effectLst/>
                        </a:rPr>
                        <a:t>Revenue (FY18e)</a:t>
                      </a:r>
                      <a:endParaRPr lang="en-CA" sz="9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rtl="0" fontAlgn="ctr"/>
                      <a:r>
                        <a:rPr lang="en-CA" sz="900" b="1" u="none" strike="noStrike" dirty="0">
                          <a:effectLst/>
                        </a:rPr>
                        <a:t>$968</a:t>
                      </a:r>
                      <a:endParaRPr lang="en-CA" sz="900" b="1"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805805372"/>
                  </a:ext>
                </a:extLst>
              </a:tr>
              <a:tr h="281883">
                <a:tc>
                  <a:txBody>
                    <a:bodyPr/>
                    <a:lstStyle/>
                    <a:p>
                      <a:pPr algn="l" rtl="0" fontAlgn="ctr"/>
                      <a:r>
                        <a:rPr lang="en-CA" sz="900" u="none" strike="noStrike" dirty="0">
                          <a:effectLst/>
                        </a:rPr>
                        <a:t>Market Cap</a:t>
                      </a:r>
                      <a:endParaRPr lang="en-CA" sz="9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rtl="0" fontAlgn="ctr"/>
                      <a:r>
                        <a:rPr lang="en-CA" sz="900" u="none" strike="noStrike" dirty="0">
                          <a:effectLst/>
                        </a:rPr>
                        <a:t>$2,228.20</a:t>
                      </a:r>
                      <a:endParaRPr lang="en-CA" sz="9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l" rtl="0" fontAlgn="ctr"/>
                      <a:r>
                        <a:rPr lang="en-CA" sz="900" u="none" strike="noStrike" dirty="0">
                          <a:effectLst/>
                        </a:rPr>
                        <a:t>EBITDA (FY18e)</a:t>
                      </a:r>
                      <a:endParaRPr lang="en-CA" sz="9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rtl="0" fontAlgn="ctr"/>
                      <a:r>
                        <a:rPr lang="en-CA" sz="900" u="none" strike="noStrike">
                          <a:effectLst/>
                        </a:rPr>
                        <a:t>$310</a:t>
                      </a:r>
                      <a:endParaRPr lang="en-CA" sz="9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994570021"/>
                  </a:ext>
                </a:extLst>
              </a:tr>
              <a:tr h="281883">
                <a:tc>
                  <a:txBody>
                    <a:bodyPr/>
                    <a:lstStyle/>
                    <a:p>
                      <a:pPr algn="l" rtl="0" fontAlgn="ctr"/>
                      <a:r>
                        <a:rPr lang="en-CA" sz="900" u="none" strike="noStrike">
                          <a:effectLst/>
                        </a:rPr>
                        <a:t>P/E*</a:t>
                      </a:r>
                      <a:endParaRPr lang="en-CA" sz="900" b="0" i="0" u="none" strike="noStrike">
                        <a:solidFill>
                          <a:srgbClr val="000000"/>
                        </a:solidFill>
                        <a:effectLst/>
                        <a:latin typeface="Calibri" panose="020F0502020204030204" pitchFamily="34" charset="0"/>
                      </a:endParaRPr>
                    </a:p>
                  </a:txBody>
                  <a:tcPr marL="4763" marR="4763" marT="4763" marB="0" anchor="ctr"/>
                </a:tc>
                <a:tc>
                  <a:txBody>
                    <a:bodyPr/>
                    <a:lstStyle/>
                    <a:p>
                      <a:pPr algn="ctr" rtl="0" fontAlgn="ctr"/>
                      <a:r>
                        <a:rPr lang="en-CA" sz="900" u="none" strike="noStrike" dirty="0">
                          <a:effectLst/>
                        </a:rPr>
                        <a:t>39.6x</a:t>
                      </a:r>
                      <a:endParaRPr lang="en-CA" sz="900" b="0" i="0" u="none" strike="noStrike" dirty="0">
                        <a:solidFill>
                          <a:srgbClr val="000000"/>
                        </a:solidFill>
                        <a:effectLst/>
                        <a:latin typeface="Calibri" panose="020F0502020204030204" pitchFamily="34" charset="0"/>
                      </a:endParaRPr>
                    </a:p>
                  </a:txBody>
                  <a:tcPr marL="4763" marR="4763" marT="4763" marB="0" anchor="ctr">
                    <a:solidFill>
                      <a:schemeClr val="accent4"/>
                    </a:solidFill>
                  </a:tcPr>
                </a:tc>
                <a:tc>
                  <a:txBody>
                    <a:bodyPr/>
                    <a:lstStyle/>
                    <a:p>
                      <a:pPr algn="l" rtl="0" fontAlgn="ctr"/>
                      <a:r>
                        <a:rPr lang="en-CA" sz="900" u="none" strike="noStrike" dirty="0">
                          <a:effectLst/>
                        </a:rPr>
                        <a:t>EBITDA Margin</a:t>
                      </a:r>
                      <a:endParaRPr lang="en-CA" sz="9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rtl="0" fontAlgn="ctr"/>
                      <a:r>
                        <a:rPr lang="en-CA" sz="900" u="none" strike="noStrike" dirty="0">
                          <a:effectLst/>
                        </a:rPr>
                        <a:t>32%</a:t>
                      </a:r>
                      <a:endParaRPr lang="en-CA" sz="900" b="0" i="0" u="none" strike="noStrike" dirty="0">
                        <a:solidFill>
                          <a:srgbClr val="000000"/>
                        </a:solidFill>
                        <a:effectLst/>
                        <a:latin typeface="Calibri" panose="020F0502020204030204" pitchFamily="34" charset="0"/>
                      </a:endParaRPr>
                    </a:p>
                  </a:txBody>
                  <a:tcPr marL="4763" marR="4763" marT="4763" marB="0" anchor="ctr">
                    <a:solidFill>
                      <a:schemeClr val="accent4"/>
                    </a:solidFill>
                  </a:tcPr>
                </a:tc>
                <a:extLst>
                  <a:ext uri="{0D108BD9-81ED-4DB2-BD59-A6C34878D82A}">
                    <a16:rowId xmlns:a16="http://schemas.microsoft.com/office/drawing/2014/main" val="3476411518"/>
                  </a:ext>
                </a:extLst>
              </a:tr>
              <a:tr h="281883">
                <a:tc>
                  <a:txBody>
                    <a:bodyPr/>
                    <a:lstStyle/>
                    <a:p>
                      <a:pPr algn="l" rtl="0" fontAlgn="ctr"/>
                      <a:r>
                        <a:rPr lang="en-CA" sz="900" u="none" strike="noStrike" dirty="0">
                          <a:effectLst/>
                        </a:rPr>
                        <a:t>EV/EBITDA*</a:t>
                      </a:r>
                      <a:endParaRPr lang="en-CA" sz="9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rtl="0" fontAlgn="ctr"/>
                      <a:r>
                        <a:rPr lang="en-CA" sz="900" u="none" strike="noStrike" dirty="0">
                          <a:effectLst/>
                        </a:rPr>
                        <a:t>8.5x</a:t>
                      </a:r>
                      <a:endParaRPr lang="en-CA" sz="900" b="0" i="0" u="none" strike="noStrike" dirty="0">
                        <a:solidFill>
                          <a:srgbClr val="000000"/>
                        </a:solidFill>
                        <a:effectLst/>
                        <a:latin typeface="Calibri" panose="020F0502020204030204" pitchFamily="34" charset="0"/>
                      </a:endParaRPr>
                    </a:p>
                  </a:txBody>
                  <a:tcPr marL="4763" marR="4763" marT="4763" marB="0" anchor="ctr">
                    <a:solidFill>
                      <a:schemeClr val="accent4"/>
                    </a:solidFill>
                  </a:tcPr>
                </a:tc>
                <a:tc>
                  <a:txBody>
                    <a:bodyPr/>
                    <a:lstStyle/>
                    <a:p>
                      <a:pPr algn="l" rtl="0" fontAlgn="ctr"/>
                      <a:r>
                        <a:rPr lang="en-CA" sz="900" u="none" strike="noStrike" dirty="0">
                          <a:effectLst/>
                        </a:rPr>
                        <a:t>Debt / EV</a:t>
                      </a:r>
                      <a:endParaRPr lang="en-CA" sz="9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rtl="0" fontAlgn="ctr"/>
                      <a:r>
                        <a:rPr lang="en-CA" sz="900" u="none" strike="noStrike" dirty="0">
                          <a:effectLst/>
                        </a:rPr>
                        <a:t>17%</a:t>
                      </a:r>
                      <a:endParaRPr lang="en-CA" sz="900" b="0" i="0" u="none" strike="noStrike" dirty="0">
                        <a:solidFill>
                          <a:srgbClr val="000000"/>
                        </a:solidFill>
                        <a:effectLst/>
                        <a:latin typeface="Calibri" panose="020F0502020204030204" pitchFamily="34" charset="0"/>
                      </a:endParaRPr>
                    </a:p>
                  </a:txBody>
                  <a:tcPr marL="4763" marR="4763" marT="4763" marB="0" anchor="ctr">
                    <a:solidFill>
                      <a:schemeClr val="accent4"/>
                    </a:solidFill>
                  </a:tcPr>
                </a:tc>
                <a:extLst>
                  <a:ext uri="{0D108BD9-81ED-4DB2-BD59-A6C34878D82A}">
                    <a16:rowId xmlns:a16="http://schemas.microsoft.com/office/drawing/2014/main" val="2789773170"/>
                  </a:ext>
                </a:extLst>
              </a:tr>
              <a:tr h="281883">
                <a:tc>
                  <a:txBody>
                    <a:bodyPr/>
                    <a:lstStyle/>
                    <a:p>
                      <a:pPr algn="l" rtl="0" fontAlgn="ctr"/>
                      <a:r>
                        <a:rPr lang="en-CA" sz="900" u="none" strike="noStrike">
                          <a:effectLst/>
                        </a:rPr>
                        <a:t>Cash</a:t>
                      </a:r>
                      <a:endParaRPr lang="en-CA" sz="900" b="0" i="0" u="none" strike="noStrike">
                        <a:solidFill>
                          <a:srgbClr val="000000"/>
                        </a:solidFill>
                        <a:effectLst/>
                        <a:latin typeface="Calibri" panose="020F0502020204030204" pitchFamily="34" charset="0"/>
                      </a:endParaRPr>
                    </a:p>
                  </a:txBody>
                  <a:tcPr marL="4763" marR="4763" marT="4763" marB="0" anchor="ctr"/>
                </a:tc>
                <a:tc>
                  <a:txBody>
                    <a:bodyPr/>
                    <a:lstStyle/>
                    <a:p>
                      <a:pPr algn="ctr" rtl="0" fontAlgn="ctr"/>
                      <a:r>
                        <a:rPr lang="en-CA" sz="900" u="none" strike="noStrike" dirty="0">
                          <a:effectLst/>
                        </a:rPr>
                        <a:t>$320</a:t>
                      </a:r>
                      <a:endParaRPr lang="en-CA" sz="9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l" rtl="0" fontAlgn="ctr"/>
                      <a:r>
                        <a:rPr lang="en-CA" sz="900" u="none" strike="noStrike" dirty="0">
                          <a:effectLst/>
                        </a:rPr>
                        <a:t>Total Debt</a:t>
                      </a:r>
                      <a:endParaRPr lang="en-CA" sz="9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rtl="0" fontAlgn="ctr"/>
                      <a:r>
                        <a:rPr lang="en-CA" sz="900" u="none" strike="noStrike" dirty="0">
                          <a:effectLst/>
                        </a:rPr>
                        <a:t>$450</a:t>
                      </a:r>
                      <a:endParaRPr lang="en-CA" sz="9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168669550"/>
                  </a:ext>
                </a:extLst>
              </a:tr>
            </a:tbl>
          </a:graphicData>
        </a:graphic>
      </p:graphicFrame>
      <p:pic>
        <p:nvPicPr>
          <p:cNvPr id="21" name="Picture 20">
            <a:extLst>
              <a:ext uri="{FF2B5EF4-FFF2-40B4-BE49-F238E27FC236}">
                <a16:creationId xmlns:a16="http://schemas.microsoft.com/office/drawing/2014/main" id="{384A1698-738A-4FDB-A031-3AEE3C2973AF}"/>
              </a:ext>
            </a:extLst>
          </p:cNvPr>
          <p:cNvPicPr>
            <a:picLocks noChangeAspect="1"/>
          </p:cNvPicPr>
          <p:nvPr/>
        </p:nvPicPr>
        <p:blipFill>
          <a:blip r:embed="rId3"/>
          <a:stretch>
            <a:fillRect/>
          </a:stretch>
        </p:blipFill>
        <p:spPr>
          <a:xfrm>
            <a:off x="7298130" y="3893579"/>
            <a:ext cx="4522395" cy="2057968"/>
          </a:xfrm>
          <a:prstGeom prst="rect">
            <a:avLst/>
          </a:prstGeom>
        </p:spPr>
      </p:pic>
      <p:cxnSp>
        <p:nvCxnSpPr>
          <p:cNvPr id="26" name="Straight Connector 25">
            <a:extLst>
              <a:ext uri="{FF2B5EF4-FFF2-40B4-BE49-F238E27FC236}">
                <a16:creationId xmlns:a16="http://schemas.microsoft.com/office/drawing/2014/main" id="{C908D179-F7E0-46F8-BE0F-22E9D8F43640}"/>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A929A94F-4280-45C7-9A91-EE1F7FC87B9F}"/>
              </a:ext>
            </a:extLst>
          </p:cNvPr>
          <p:cNvSpPr/>
          <p:nvPr/>
        </p:nvSpPr>
        <p:spPr>
          <a:xfrm>
            <a:off x="3702174"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32" name="TextBox 31">
            <a:extLst>
              <a:ext uri="{FF2B5EF4-FFF2-40B4-BE49-F238E27FC236}">
                <a16:creationId xmlns:a16="http://schemas.microsoft.com/office/drawing/2014/main" id="{7C79AFB8-B946-4DC6-AFD2-9544D640971C}"/>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tx2"/>
                </a:solidFill>
              </a:rPr>
              <a:t>Company Overview</a:t>
            </a:r>
          </a:p>
        </p:txBody>
      </p:sp>
      <p:sp>
        <p:nvSpPr>
          <p:cNvPr id="28" name="Oval 27">
            <a:extLst>
              <a:ext uri="{FF2B5EF4-FFF2-40B4-BE49-F238E27FC236}">
                <a16:creationId xmlns:a16="http://schemas.microsoft.com/office/drawing/2014/main" id="{66414CB9-F755-4E01-A14E-36463E587399}"/>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33" name="TextBox 32">
            <a:extLst>
              <a:ext uri="{FF2B5EF4-FFF2-40B4-BE49-F238E27FC236}">
                <a16:creationId xmlns:a16="http://schemas.microsoft.com/office/drawing/2014/main" id="{5FBEED37-7A0D-4B43-98EA-9F3CE3F55F5E}"/>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29" name="Oval 28">
            <a:extLst>
              <a:ext uri="{FF2B5EF4-FFF2-40B4-BE49-F238E27FC236}">
                <a16:creationId xmlns:a16="http://schemas.microsoft.com/office/drawing/2014/main" id="{5F5C4DD8-4176-46A1-8870-1105AB16AA54}"/>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34" name="TextBox 33">
            <a:extLst>
              <a:ext uri="{FF2B5EF4-FFF2-40B4-BE49-F238E27FC236}">
                <a16:creationId xmlns:a16="http://schemas.microsoft.com/office/drawing/2014/main" id="{8DE6061F-2AF3-4661-8560-61754F6A8591}"/>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30" name="Oval 29">
            <a:extLst>
              <a:ext uri="{FF2B5EF4-FFF2-40B4-BE49-F238E27FC236}">
                <a16:creationId xmlns:a16="http://schemas.microsoft.com/office/drawing/2014/main" id="{E77345B4-C8A7-408A-8443-3EE6490EA5B2}"/>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35" name="TextBox 34">
            <a:extLst>
              <a:ext uri="{FF2B5EF4-FFF2-40B4-BE49-F238E27FC236}">
                <a16:creationId xmlns:a16="http://schemas.microsoft.com/office/drawing/2014/main" id="{C187F292-330F-403B-96AC-B381CB1E670A}"/>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31" name="Oval 30">
            <a:extLst>
              <a:ext uri="{FF2B5EF4-FFF2-40B4-BE49-F238E27FC236}">
                <a16:creationId xmlns:a16="http://schemas.microsoft.com/office/drawing/2014/main" id="{FC1D94A4-68ED-4AB2-BFE8-13423955055A}"/>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36" name="TextBox 35">
            <a:extLst>
              <a:ext uri="{FF2B5EF4-FFF2-40B4-BE49-F238E27FC236}">
                <a16:creationId xmlns:a16="http://schemas.microsoft.com/office/drawing/2014/main" id="{EE184D28-4C26-481D-8905-0782D2947FE7}"/>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spTree>
    <p:extLst>
      <p:ext uri="{BB962C8B-B14F-4D97-AF65-F5344CB8AC3E}">
        <p14:creationId xmlns:p14="http://schemas.microsoft.com/office/powerpoint/2010/main" val="2791925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Rectangle 74"/>
          <p:cNvSpPr/>
          <p:nvPr/>
        </p:nvSpPr>
        <p:spPr bwMode="auto">
          <a:xfrm>
            <a:off x="370800" y="4834885"/>
            <a:ext cx="5705760" cy="1108715"/>
          </a:xfrm>
          <a:prstGeom prst="rect">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ts val="300"/>
              </a:spcAft>
              <a:buClr>
                <a:schemeClr val="tx1">
                  <a:lumMod val="65000"/>
                  <a:lumOff val="35000"/>
                </a:schemeClr>
              </a:buClr>
              <a:buSzPct val="100000"/>
              <a:defRPr/>
            </a:pPr>
            <a:r>
              <a:rPr lang="en-US" sz="1000" b="1" dirty="0"/>
              <a:t>Overarching Competitive Advantage: </a:t>
            </a:r>
            <a:r>
              <a:rPr lang="en-US" sz="1000" dirty="0"/>
              <a:t>(What makes this part of their business model significant? What is the competitive landscape like? What are they key industry themes and trends?)</a:t>
            </a:r>
          </a:p>
          <a:p>
            <a:pPr marL="171438" indent="-171438" eaLnBrk="0" fontAlgn="base" hangingPunct="0">
              <a:spcBef>
                <a:spcPct val="0"/>
              </a:spcBef>
              <a:spcAft>
                <a:spcPts val="300"/>
              </a:spcAft>
              <a:buClr>
                <a:schemeClr val="tx1">
                  <a:lumMod val="65000"/>
                  <a:lumOff val="35000"/>
                </a:schemeClr>
              </a:buClr>
              <a:buSzPct val="100000"/>
              <a:buFont typeface="Arial" panose="020B0604020202020204" pitchFamily="34" charset="0"/>
              <a:buChar char="•"/>
              <a:defRPr/>
            </a:pPr>
            <a:r>
              <a:rPr lang="en-US" sz="1000" i="1" dirty="0"/>
              <a:t>(e.g. Provide an example)</a:t>
            </a:r>
          </a:p>
        </p:txBody>
      </p:sp>
      <p:sp>
        <p:nvSpPr>
          <p:cNvPr id="25" name="TextBox 24">
            <a:extLst>
              <a:ext uri="{FF2B5EF4-FFF2-40B4-BE49-F238E27FC236}">
                <a16:creationId xmlns:a16="http://schemas.microsoft.com/office/drawing/2014/main" id="{A9A8DCF5-C520-45B2-8A32-7902EB845721}"/>
              </a:ext>
            </a:extLst>
          </p:cNvPr>
          <p:cNvSpPr txBox="1"/>
          <p:nvPr/>
        </p:nvSpPr>
        <p:spPr>
          <a:xfrm>
            <a:off x="370800" y="1214936"/>
            <a:ext cx="11451600" cy="261610"/>
          </a:xfrm>
          <a:prstGeom prst="rect">
            <a:avLst/>
          </a:prstGeom>
          <a:solidFill>
            <a:srgbClr val="132E57"/>
          </a:solidFill>
        </p:spPr>
        <p:txBody>
          <a:bodyPr wrap="square" rtlCol="0">
            <a:spAutoFit/>
          </a:bodyPr>
          <a:lstStyle/>
          <a:p>
            <a:r>
              <a:rPr lang="en-US" sz="1100" b="1" dirty="0">
                <a:solidFill>
                  <a:schemeClr val="bg1"/>
                </a:solidFill>
              </a:rPr>
              <a:t>Industry Value Chain</a:t>
            </a:r>
            <a:endParaRPr lang="en-CA" sz="1100" b="1" dirty="0">
              <a:solidFill>
                <a:schemeClr val="bg1"/>
              </a:solidFill>
            </a:endParaRPr>
          </a:p>
        </p:txBody>
      </p:sp>
      <p:pic>
        <p:nvPicPr>
          <p:cNvPr id="34" name="Picture 2">
            <a:extLst>
              <a:ext uri="{FF2B5EF4-FFF2-40B4-BE49-F238E27FC236}">
                <a16:creationId xmlns:a16="http://schemas.microsoft.com/office/drawing/2014/main" id="{0012F7C5-1402-AC46-890F-1D47F9968CB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70800" y="1574867"/>
            <a:ext cx="5705760" cy="3219551"/>
          </a:xfrm>
          <a:prstGeom prst="rect">
            <a:avLst/>
          </a:prstGeom>
          <a:noFill/>
          <a:extLst>
            <a:ext uri="{909E8E84-426E-40DD-AFC4-6F175D3DCCD1}">
              <a14:hiddenFill xmlns:a14="http://schemas.microsoft.com/office/drawing/2010/main">
                <a:solidFill>
                  <a:srgbClr val="FFFFFF"/>
                </a:solidFill>
              </a14:hiddenFill>
            </a:ext>
          </a:extLst>
        </p:spPr>
      </p:pic>
      <p:sp>
        <p:nvSpPr>
          <p:cNvPr id="35" name="Content Placeholder 3">
            <a:extLst>
              <a:ext uri="{FF2B5EF4-FFF2-40B4-BE49-F238E27FC236}">
                <a16:creationId xmlns:a16="http://schemas.microsoft.com/office/drawing/2014/main" id="{00212588-CF09-4546-A9FC-236FEE9BE36F}"/>
              </a:ext>
            </a:extLst>
          </p:cNvPr>
          <p:cNvSpPr txBox="1">
            <a:spLocks/>
          </p:cNvSpPr>
          <p:nvPr/>
        </p:nvSpPr>
        <p:spPr>
          <a:xfrm>
            <a:off x="6446939" y="1610695"/>
            <a:ext cx="5373585" cy="704695"/>
          </a:xfrm>
          <a:prstGeom prst="rect">
            <a:avLst/>
          </a:prstGeom>
          <a:solidFill>
            <a:schemeClr val="accent4"/>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00" dirty="0"/>
              <a:t>Business Model Element 1: </a:t>
            </a:r>
          </a:p>
          <a:p>
            <a:pPr marL="0" indent="0">
              <a:buNone/>
            </a:pPr>
            <a:endParaRPr lang="en-CA" sz="1000" dirty="0"/>
          </a:p>
        </p:txBody>
      </p:sp>
      <p:sp>
        <p:nvSpPr>
          <p:cNvPr id="4" name="Title 3">
            <a:extLst>
              <a:ext uri="{FF2B5EF4-FFF2-40B4-BE49-F238E27FC236}">
                <a16:creationId xmlns:a16="http://schemas.microsoft.com/office/drawing/2014/main" id="{EB22834A-9741-458F-A05B-36570E1E0E6F}"/>
              </a:ext>
            </a:extLst>
          </p:cNvPr>
          <p:cNvSpPr>
            <a:spLocks noGrp="1"/>
          </p:cNvSpPr>
          <p:nvPr>
            <p:ph type="title"/>
          </p:nvPr>
        </p:nvSpPr>
        <p:spPr/>
        <p:txBody>
          <a:bodyPr/>
          <a:lstStyle/>
          <a:p>
            <a:r>
              <a:rPr lang="en-CA" dirty="0"/>
              <a:t>Business Model</a:t>
            </a:r>
          </a:p>
        </p:txBody>
      </p:sp>
      <p:cxnSp>
        <p:nvCxnSpPr>
          <p:cNvPr id="7" name="Straight Connector 6">
            <a:extLst>
              <a:ext uri="{FF2B5EF4-FFF2-40B4-BE49-F238E27FC236}">
                <a16:creationId xmlns:a16="http://schemas.microsoft.com/office/drawing/2014/main" id="{4DFD5B86-94C3-4CE8-A41D-AA07A87368C7}"/>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CC2668B1-2B91-4951-B3CB-B169BE88C9E9}"/>
              </a:ext>
            </a:extLst>
          </p:cNvPr>
          <p:cNvSpPr/>
          <p:nvPr/>
        </p:nvSpPr>
        <p:spPr>
          <a:xfrm>
            <a:off x="3702174"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9" name="TextBox 8">
            <a:extLst>
              <a:ext uri="{FF2B5EF4-FFF2-40B4-BE49-F238E27FC236}">
                <a16:creationId xmlns:a16="http://schemas.microsoft.com/office/drawing/2014/main" id="{F24C91A4-2542-4E0D-9321-EC974851131F}"/>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tx2"/>
                </a:solidFill>
              </a:rPr>
              <a:t>Company Overview</a:t>
            </a:r>
          </a:p>
        </p:txBody>
      </p:sp>
      <p:sp>
        <p:nvSpPr>
          <p:cNvPr id="10" name="Oval 9">
            <a:extLst>
              <a:ext uri="{FF2B5EF4-FFF2-40B4-BE49-F238E27FC236}">
                <a16:creationId xmlns:a16="http://schemas.microsoft.com/office/drawing/2014/main" id="{52FB7906-9985-4227-8484-0DF6414D823F}"/>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1" name="TextBox 10">
            <a:extLst>
              <a:ext uri="{FF2B5EF4-FFF2-40B4-BE49-F238E27FC236}">
                <a16:creationId xmlns:a16="http://schemas.microsoft.com/office/drawing/2014/main" id="{B0429F63-3298-4A61-AC27-9B902C827F15}"/>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2" name="Oval 11">
            <a:extLst>
              <a:ext uri="{FF2B5EF4-FFF2-40B4-BE49-F238E27FC236}">
                <a16:creationId xmlns:a16="http://schemas.microsoft.com/office/drawing/2014/main" id="{B069DD51-0333-4289-9B1E-D051D065B17B}"/>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3" name="TextBox 12">
            <a:extLst>
              <a:ext uri="{FF2B5EF4-FFF2-40B4-BE49-F238E27FC236}">
                <a16:creationId xmlns:a16="http://schemas.microsoft.com/office/drawing/2014/main" id="{F154401A-C49A-40D4-AEAA-B6184C76C7BC}"/>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14" name="Oval 13">
            <a:extLst>
              <a:ext uri="{FF2B5EF4-FFF2-40B4-BE49-F238E27FC236}">
                <a16:creationId xmlns:a16="http://schemas.microsoft.com/office/drawing/2014/main" id="{012FE642-0657-48AB-8EDA-4243B598EA8C}"/>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5" name="TextBox 14">
            <a:extLst>
              <a:ext uri="{FF2B5EF4-FFF2-40B4-BE49-F238E27FC236}">
                <a16:creationId xmlns:a16="http://schemas.microsoft.com/office/drawing/2014/main" id="{ADE40BB6-6AEF-4E45-9636-C8B9A3EF76CC}"/>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16" name="Oval 15">
            <a:extLst>
              <a:ext uri="{FF2B5EF4-FFF2-40B4-BE49-F238E27FC236}">
                <a16:creationId xmlns:a16="http://schemas.microsoft.com/office/drawing/2014/main" id="{FD0E4612-A4E3-4987-AC34-6A9CFBF49D02}"/>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17" name="TextBox 16">
            <a:extLst>
              <a:ext uri="{FF2B5EF4-FFF2-40B4-BE49-F238E27FC236}">
                <a16:creationId xmlns:a16="http://schemas.microsoft.com/office/drawing/2014/main" id="{C4F86CD8-B63E-4273-B6B9-46793FE2762E}"/>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sp>
        <p:nvSpPr>
          <p:cNvPr id="22" name="Content Placeholder 3">
            <a:extLst>
              <a:ext uri="{FF2B5EF4-FFF2-40B4-BE49-F238E27FC236}">
                <a16:creationId xmlns:a16="http://schemas.microsoft.com/office/drawing/2014/main" id="{558658F0-89CA-4FB3-9842-5FD5950CF88E}"/>
              </a:ext>
            </a:extLst>
          </p:cNvPr>
          <p:cNvSpPr txBox="1">
            <a:spLocks/>
          </p:cNvSpPr>
          <p:nvPr/>
        </p:nvSpPr>
        <p:spPr>
          <a:xfrm>
            <a:off x="6446939" y="2518791"/>
            <a:ext cx="5373585" cy="704695"/>
          </a:xfrm>
          <a:prstGeom prst="rect">
            <a:avLst/>
          </a:prstGeom>
          <a:solidFill>
            <a:schemeClr val="accent4"/>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00" dirty="0"/>
              <a:t>Business Model Element 2: </a:t>
            </a:r>
          </a:p>
          <a:p>
            <a:pPr marL="0" indent="0">
              <a:buNone/>
            </a:pPr>
            <a:endParaRPr lang="en-CA" sz="1000" dirty="0"/>
          </a:p>
        </p:txBody>
      </p:sp>
      <p:sp>
        <p:nvSpPr>
          <p:cNvPr id="23" name="Content Placeholder 3">
            <a:extLst>
              <a:ext uri="{FF2B5EF4-FFF2-40B4-BE49-F238E27FC236}">
                <a16:creationId xmlns:a16="http://schemas.microsoft.com/office/drawing/2014/main" id="{F0166D98-6DEA-4DD2-BFF9-9DCEC13A464E}"/>
              </a:ext>
            </a:extLst>
          </p:cNvPr>
          <p:cNvSpPr txBox="1">
            <a:spLocks/>
          </p:cNvSpPr>
          <p:nvPr/>
        </p:nvSpPr>
        <p:spPr>
          <a:xfrm>
            <a:off x="6446939" y="3426887"/>
            <a:ext cx="5373585" cy="704695"/>
          </a:xfrm>
          <a:prstGeom prst="rect">
            <a:avLst/>
          </a:prstGeom>
          <a:solidFill>
            <a:schemeClr val="accent4"/>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00" dirty="0"/>
              <a:t>Business Model Element 3: </a:t>
            </a:r>
          </a:p>
          <a:p>
            <a:pPr marL="0" indent="0">
              <a:buNone/>
            </a:pPr>
            <a:endParaRPr lang="en-CA" sz="1000" dirty="0"/>
          </a:p>
        </p:txBody>
      </p:sp>
      <p:sp>
        <p:nvSpPr>
          <p:cNvPr id="24" name="Content Placeholder 3">
            <a:extLst>
              <a:ext uri="{FF2B5EF4-FFF2-40B4-BE49-F238E27FC236}">
                <a16:creationId xmlns:a16="http://schemas.microsoft.com/office/drawing/2014/main" id="{F63B0FBF-13BB-4596-A1DC-83418F6AC202}"/>
              </a:ext>
            </a:extLst>
          </p:cNvPr>
          <p:cNvSpPr txBox="1">
            <a:spLocks/>
          </p:cNvSpPr>
          <p:nvPr/>
        </p:nvSpPr>
        <p:spPr>
          <a:xfrm>
            <a:off x="6446939" y="4334983"/>
            <a:ext cx="5373585" cy="704695"/>
          </a:xfrm>
          <a:prstGeom prst="rect">
            <a:avLst/>
          </a:prstGeom>
          <a:solidFill>
            <a:schemeClr val="accent4"/>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00" dirty="0"/>
              <a:t>Industry Theme 1: </a:t>
            </a:r>
          </a:p>
          <a:p>
            <a:pPr marL="0" indent="0">
              <a:buNone/>
            </a:pPr>
            <a:endParaRPr lang="en-CA" sz="1000" dirty="0"/>
          </a:p>
        </p:txBody>
      </p:sp>
      <p:sp>
        <p:nvSpPr>
          <p:cNvPr id="26" name="Content Placeholder 3">
            <a:extLst>
              <a:ext uri="{FF2B5EF4-FFF2-40B4-BE49-F238E27FC236}">
                <a16:creationId xmlns:a16="http://schemas.microsoft.com/office/drawing/2014/main" id="{01150FD1-B094-49B7-BD4E-A8246B670A66}"/>
              </a:ext>
            </a:extLst>
          </p:cNvPr>
          <p:cNvSpPr txBox="1">
            <a:spLocks/>
          </p:cNvSpPr>
          <p:nvPr/>
        </p:nvSpPr>
        <p:spPr>
          <a:xfrm>
            <a:off x="6442745" y="5243079"/>
            <a:ext cx="5373585" cy="704695"/>
          </a:xfrm>
          <a:prstGeom prst="rect">
            <a:avLst/>
          </a:prstGeom>
          <a:solidFill>
            <a:schemeClr val="accent4"/>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00" dirty="0"/>
              <a:t>Industry Theme 2: </a:t>
            </a:r>
          </a:p>
          <a:p>
            <a:pPr marL="0" indent="0">
              <a:buNone/>
            </a:pPr>
            <a:endParaRPr lang="en-CA" sz="1000" dirty="0"/>
          </a:p>
        </p:txBody>
      </p:sp>
    </p:spTree>
    <p:extLst>
      <p:ext uri="{BB962C8B-B14F-4D97-AF65-F5344CB8AC3E}">
        <p14:creationId xmlns:p14="http://schemas.microsoft.com/office/powerpoint/2010/main" val="1342277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Rectangle 1"/>
          <p:cNvSpPr>
            <a:spLocks noChangeArrowheads="1"/>
          </p:cNvSpPr>
          <p:nvPr/>
        </p:nvSpPr>
        <p:spPr bwMode="auto">
          <a:xfrm>
            <a:off x="370800" y="1476546"/>
            <a:ext cx="3600000" cy="174663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117466" lvl="1" indent="-117466" fontAlgn="base">
              <a:spcBef>
                <a:spcPct val="0"/>
              </a:spcBef>
              <a:spcAft>
                <a:spcPts val="300"/>
              </a:spcAft>
              <a:buClr>
                <a:srgbClr val="003399"/>
              </a:buClr>
              <a:defRPr/>
            </a:pPr>
            <a:r>
              <a:rPr lang="en-US" sz="1000" b="1" dirty="0">
                <a:solidFill>
                  <a:srgbClr val="000000"/>
                </a:solidFill>
                <a:latin typeface="+mj-lt"/>
                <a:ea typeface="ＭＳ Ｐゴシック" pitchFamily="34" charset="-128"/>
                <a:cs typeface="Arial"/>
              </a:rPr>
              <a:t>Segment A: </a:t>
            </a:r>
            <a:endParaRPr lang="ru-RU" sz="1000" dirty="0">
              <a:solidFill>
                <a:srgbClr val="000000"/>
              </a:solidFill>
              <a:latin typeface="+mj-lt"/>
              <a:ea typeface="ＭＳ Ｐゴシック" pitchFamily="34" charset="-128"/>
              <a:cs typeface="Arial"/>
            </a:endParaRPr>
          </a:p>
          <a:p>
            <a:pPr marL="12700" lvl="1" fontAlgn="base">
              <a:spcBef>
                <a:spcPct val="0"/>
              </a:spcBef>
              <a:spcAft>
                <a:spcPts val="900"/>
              </a:spcAft>
              <a:buClr>
                <a:srgbClr val="003399"/>
              </a:buClr>
              <a:defRPr/>
            </a:pPr>
            <a:r>
              <a:rPr lang="ru-RU" sz="1000" dirty="0">
                <a:solidFill>
                  <a:srgbClr val="000000"/>
                </a:solidFill>
                <a:latin typeface="+mj-lt"/>
                <a:ea typeface="ＭＳ Ｐゴシック" pitchFamily="34" charset="-128"/>
                <a:cs typeface="Arial"/>
              </a:rPr>
              <a:t>(</a:t>
            </a:r>
            <a:r>
              <a:rPr lang="en-US" sz="1000" dirty="0">
                <a:solidFill>
                  <a:srgbClr val="000000"/>
                </a:solidFill>
                <a:latin typeface="+mj-lt"/>
                <a:ea typeface="ＭＳ Ｐゴシック" pitchFamily="34" charset="-128"/>
                <a:cs typeface="Arial"/>
              </a:rPr>
              <a:t>What is most impressive about this segment? How does it compare to previous periods?)</a:t>
            </a:r>
          </a:p>
          <a:p>
            <a:pPr marL="238105" lvl="1" indent="-171438" fontAlgn="base">
              <a:spcBef>
                <a:spcPct val="0"/>
              </a:spcBef>
              <a:spcAft>
                <a:spcPts val="300"/>
              </a:spcAft>
              <a:buClr>
                <a:srgbClr val="1E3448"/>
              </a:buClr>
              <a:buSzPct val="150000"/>
              <a:buFont typeface="Arial" panose="020B0604020202020204" pitchFamily="34" charset="0"/>
              <a:buChar char="•"/>
              <a:defRPr/>
            </a:pPr>
            <a:r>
              <a:rPr lang="en-US" sz="1000" dirty="0">
                <a:solidFill>
                  <a:srgbClr val="000000"/>
                </a:solidFill>
                <a:latin typeface="+mj-lt"/>
                <a:ea typeface="MS PGothic"/>
                <a:cs typeface="Arial"/>
              </a:rPr>
              <a:t>(What is the forecasted growth rate? What is driving growth in this particular segment?)</a:t>
            </a:r>
          </a:p>
          <a:p>
            <a:pPr marL="695271" lvl="2" indent="-171438" fontAlgn="base">
              <a:spcBef>
                <a:spcPct val="0"/>
              </a:spcBef>
              <a:spcAft>
                <a:spcPts val="600"/>
              </a:spcAft>
              <a:buClr>
                <a:srgbClr val="1E3448"/>
              </a:buClr>
              <a:buSzPct val="150000"/>
              <a:buFont typeface="Open Sans Light" panose="020B0306030504020204" pitchFamily="34" charset="0"/>
              <a:buChar char="-"/>
              <a:defRPr/>
            </a:pPr>
            <a:r>
              <a:rPr lang="en-US" sz="1000" dirty="0">
                <a:solidFill>
                  <a:srgbClr val="000000"/>
                </a:solidFill>
                <a:latin typeface="+mj-lt"/>
                <a:ea typeface="MS PGothic"/>
                <a:cs typeface="Arial"/>
              </a:rPr>
              <a:t>(What is the significance of this? How are the company’s competitors faring?)</a:t>
            </a:r>
          </a:p>
          <a:p>
            <a:pPr marL="238105" lvl="1" indent="-171438" fontAlgn="base">
              <a:spcBef>
                <a:spcPct val="0"/>
              </a:spcBef>
              <a:spcAft>
                <a:spcPts val="300"/>
              </a:spcAft>
              <a:buClr>
                <a:srgbClr val="1E3448"/>
              </a:buClr>
              <a:buSzPct val="150000"/>
              <a:buFont typeface="Arial" panose="020B0604020202020204" pitchFamily="34" charset="0"/>
              <a:buChar char="•"/>
              <a:defRPr/>
            </a:pPr>
            <a:r>
              <a:rPr lang="en-US" sz="1000" dirty="0">
                <a:solidFill>
                  <a:srgbClr val="000000"/>
                </a:solidFill>
                <a:latin typeface="+mj-lt"/>
                <a:ea typeface="MS PGothic"/>
                <a:cs typeface="Arial"/>
              </a:rPr>
              <a:t>(What are some catalysts for this business segment? What opportunities exist?)</a:t>
            </a:r>
          </a:p>
        </p:txBody>
      </p:sp>
      <p:sp>
        <p:nvSpPr>
          <p:cNvPr id="127" name="Rectangle 126"/>
          <p:cNvSpPr/>
          <p:nvPr/>
        </p:nvSpPr>
        <p:spPr>
          <a:xfrm>
            <a:off x="1536004" y="1252228"/>
            <a:ext cx="8898469" cy="261610"/>
          </a:xfrm>
          <a:prstGeom prst="rect">
            <a:avLst/>
          </a:prstGeom>
        </p:spPr>
        <p:txBody>
          <a:bodyPr wrap="square">
            <a:spAutoFit/>
          </a:bodyPr>
          <a:lstStyle/>
          <a:p>
            <a:pPr fontAlgn="base">
              <a:spcBef>
                <a:spcPct val="0"/>
              </a:spcBef>
              <a:spcAft>
                <a:spcPct val="0"/>
              </a:spcAft>
              <a:buClr>
                <a:srgbClr val="003399"/>
              </a:buClr>
              <a:defRPr/>
            </a:pPr>
            <a:endParaRPr lang="en-US" sz="1100" b="1" dirty="0">
              <a:solidFill>
                <a:srgbClr val="444960"/>
              </a:solidFill>
              <a:latin typeface="Arial" charset="0"/>
              <a:ea typeface="MS PGothic" pitchFamily="34" charset="-128"/>
              <a:cs typeface="Arial"/>
            </a:endParaRPr>
          </a:p>
        </p:txBody>
      </p:sp>
      <p:sp>
        <p:nvSpPr>
          <p:cNvPr id="2" name="Title 1">
            <a:extLst>
              <a:ext uri="{FF2B5EF4-FFF2-40B4-BE49-F238E27FC236}">
                <a16:creationId xmlns:a16="http://schemas.microsoft.com/office/drawing/2014/main" id="{E2EC1230-72F1-4CD1-BE6C-839641A907F3}"/>
              </a:ext>
            </a:extLst>
          </p:cNvPr>
          <p:cNvSpPr>
            <a:spLocks noGrp="1"/>
          </p:cNvSpPr>
          <p:nvPr>
            <p:ph type="title"/>
          </p:nvPr>
        </p:nvSpPr>
        <p:spPr/>
        <p:txBody>
          <a:bodyPr/>
          <a:lstStyle/>
          <a:p>
            <a:r>
              <a:rPr lang="en-CA" dirty="0"/>
              <a:t>Operating Forecast</a:t>
            </a:r>
          </a:p>
        </p:txBody>
      </p:sp>
      <p:sp>
        <p:nvSpPr>
          <p:cNvPr id="12" name="Rectangle 1">
            <a:extLst>
              <a:ext uri="{FF2B5EF4-FFF2-40B4-BE49-F238E27FC236}">
                <a16:creationId xmlns:a16="http://schemas.microsoft.com/office/drawing/2014/main" id="{11026591-F7FF-48F2-A8B9-9B5EAB171ACF}"/>
              </a:ext>
            </a:extLst>
          </p:cNvPr>
          <p:cNvSpPr>
            <a:spLocks noChangeArrowheads="1"/>
          </p:cNvSpPr>
          <p:nvPr/>
        </p:nvSpPr>
        <p:spPr bwMode="auto">
          <a:xfrm>
            <a:off x="4295663" y="1476546"/>
            <a:ext cx="3600000" cy="174663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12700" lvl="1" indent="-12700" fontAlgn="base">
              <a:spcBef>
                <a:spcPct val="0"/>
              </a:spcBef>
              <a:spcAft>
                <a:spcPts val="300"/>
              </a:spcAft>
              <a:buClr>
                <a:srgbClr val="003399"/>
              </a:buClr>
              <a:defRPr/>
            </a:pPr>
            <a:r>
              <a:rPr lang="en-US" sz="1000" b="1">
                <a:solidFill>
                  <a:srgbClr val="000000"/>
                </a:solidFill>
                <a:latin typeface="+mj-lt"/>
                <a:ea typeface="ＭＳ Ｐゴシック" pitchFamily="34" charset="-128"/>
                <a:cs typeface="Arial"/>
              </a:rPr>
              <a:t>Segment B: </a:t>
            </a:r>
            <a:endParaRPr lang="ru-RU" sz="1000" b="1" dirty="0">
              <a:solidFill>
                <a:srgbClr val="000000"/>
              </a:solidFill>
              <a:latin typeface="+mj-lt"/>
              <a:ea typeface="ＭＳ Ｐゴシック" pitchFamily="34" charset="-128"/>
              <a:cs typeface="Arial"/>
            </a:endParaRPr>
          </a:p>
          <a:p>
            <a:pPr marL="12700" lvl="1" indent="-12700" fontAlgn="base">
              <a:spcBef>
                <a:spcPct val="0"/>
              </a:spcBef>
              <a:spcAft>
                <a:spcPts val="900"/>
              </a:spcAft>
              <a:buClr>
                <a:srgbClr val="003399"/>
              </a:buClr>
              <a:defRPr/>
            </a:pPr>
            <a:r>
              <a:rPr lang="en-US" sz="1000" dirty="0">
                <a:solidFill>
                  <a:srgbClr val="000000"/>
                </a:solidFill>
                <a:latin typeface="+mj-lt"/>
                <a:ea typeface="ＭＳ Ｐゴシック" pitchFamily="34" charset="-128"/>
                <a:cs typeface="Arial"/>
              </a:rPr>
              <a:t>(What is most impressive about this segment? How does it compare to previous periods?)</a:t>
            </a:r>
          </a:p>
          <a:p>
            <a:pPr marL="238105" lvl="1" indent="-171438" fontAlgn="base">
              <a:spcBef>
                <a:spcPct val="0"/>
              </a:spcBef>
              <a:spcAft>
                <a:spcPts val="300"/>
              </a:spcAft>
              <a:buClr>
                <a:srgbClr val="1E3448"/>
              </a:buClr>
              <a:buSzPct val="150000"/>
              <a:buFont typeface="Arial" panose="020B0604020202020204" pitchFamily="34" charset="0"/>
              <a:buChar char="•"/>
              <a:defRPr/>
            </a:pPr>
            <a:r>
              <a:rPr lang="en-US" sz="1000" dirty="0">
                <a:solidFill>
                  <a:srgbClr val="000000"/>
                </a:solidFill>
                <a:latin typeface="+mj-lt"/>
                <a:ea typeface="MS PGothic"/>
                <a:cs typeface="Arial"/>
              </a:rPr>
              <a:t>(What is the forecasted growth rate? What is driving growth in this particular segment?)</a:t>
            </a:r>
          </a:p>
          <a:p>
            <a:pPr marL="695271" lvl="2" indent="-171438" fontAlgn="base">
              <a:spcBef>
                <a:spcPct val="0"/>
              </a:spcBef>
              <a:spcAft>
                <a:spcPts val="600"/>
              </a:spcAft>
              <a:buClr>
                <a:srgbClr val="1E3448"/>
              </a:buClr>
              <a:buFont typeface="Arial" panose="020B0604020202020204" pitchFamily="34" charset="0"/>
              <a:buChar char="-"/>
              <a:defRPr/>
            </a:pPr>
            <a:r>
              <a:rPr lang="en-US" sz="1000" dirty="0">
                <a:solidFill>
                  <a:srgbClr val="000000"/>
                </a:solidFill>
                <a:latin typeface="+mj-lt"/>
                <a:ea typeface="MS PGothic"/>
                <a:cs typeface="Arial"/>
              </a:rPr>
              <a:t>(What is the significance of this? How are the company’s competitors faring?)</a:t>
            </a:r>
          </a:p>
          <a:p>
            <a:pPr marL="238105" lvl="1" indent="-171438" fontAlgn="base">
              <a:spcBef>
                <a:spcPct val="0"/>
              </a:spcBef>
              <a:spcAft>
                <a:spcPts val="300"/>
              </a:spcAft>
              <a:buClr>
                <a:srgbClr val="1E3448"/>
              </a:buClr>
              <a:buSzPct val="150000"/>
              <a:buFont typeface="Arial" panose="020B0604020202020204" pitchFamily="34" charset="0"/>
              <a:buChar char="•"/>
              <a:defRPr/>
            </a:pPr>
            <a:r>
              <a:rPr lang="en-US" sz="1000" dirty="0">
                <a:solidFill>
                  <a:srgbClr val="000000"/>
                </a:solidFill>
                <a:latin typeface="+mj-lt"/>
                <a:ea typeface="MS PGothic"/>
                <a:cs typeface="Arial"/>
              </a:rPr>
              <a:t>(What are some catalysts for this business segment? What opportunities exist?)</a:t>
            </a:r>
          </a:p>
        </p:txBody>
      </p:sp>
      <p:sp>
        <p:nvSpPr>
          <p:cNvPr id="24" name="TextBox 23">
            <a:extLst>
              <a:ext uri="{FF2B5EF4-FFF2-40B4-BE49-F238E27FC236}">
                <a16:creationId xmlns:a16="http://schemas.microsoft.com/office/drawing/2014/main" id="{38583585-7EEB-4C76-BFE6-0ADB746BE047}"/>
              </a:ext>
            </a:extLst>
          </p:cNvPr>
          <p:cNvSpPr txBox="1"/>
          <p:nvPr/>
        </p:nvSpPr>
        <p:spPr>
          <a:xfrm>
            <a:off x="370799" y="1198807"/>
            <a:ext cx="11451600" cy="261610"/>
          </a:xfrm>
          <a:prstGeom prst="rect">
            <a:avLst/>
          </a:prstGeom>
          <a:solidFill>
            <a:srgbClr val="132E57"/>
          </a:solidFill>
        </p:spPr>
        <p:txBody>
          <a:bodyPr wrap="square" rtlCol="0">
            <a:spAutoFit/>
          </a:bodyPr>
          <a:lstStyle/>
          <a:p>
            <a:r>
              <a:rPr lang="en-US" altLang="zh-CN" sz="1100" b="1" dirty="0">
                <a:solidFill>
                  <a:schemeClr val="bg1"/>
                </a:solidFill>
              </a:rPr>
              <a:t>Revenue Drivers</a:t>
            </a:r>
          </a:p>
        </p:txBody>
      </p:sp>
      <p:graphicFrame>
        <p:nvGraphicFramePr>
          <p:cNvPr id="51" name="Table 50">
            <a:extLst>
              <a:ext uri="{FF2B5EF4-FFF2-40B4-BE49-F238E27FC236}">
                <a16:creationId xmlns:a16="http://schemas.microsoft.com/office/drawing/2014/main" id="{7C5D3424-7143-674D-9688-3AD8DB2A8FAC}"/>
              </a:ext>
            </a:extLst>
          </p:cNvPr>
          <p:cNvGraphicFramePr>
            <a:graphicFrameLocks noGrp="1"/>
          </p:cNvGraphicFramePr>
          <p:nvPr>
            <p:extLst>
              <p:ext uri="{D42A27DB-BD31-4B8C-83A1-F6EECF244321}">
                <p14:modId xmlns:p14="http://schemas.microsoft.com/office/powerpoint/2010/main" val="1899977645"/>
              </p:ext>
            </p:extLst>
          </p:nvPr>
        </p:nvGraphicFramePr>
        <p:xfrm>
          <a:off x="370801" y="3701620"/>
          <a:ext cx="11449723" cy="1948815"/>
        </p:xfrm>
        <a:graphic>
          <a:graphicData uri="http://schemas.openxmlformats.org/drawingml/2006/table">
            <a:tbl>
              <a:tblPr/>
              <a:tblGrid>
                <a:gridCol w="3026939">
                  <a:extLst>
                    <a:ext uri="{9D8B030D-6E8A-4147-A177-3AD203B41FA5}">
                      <a16:colId xmlns:a16="http://schemas.microsoft.com/office/drawing/2014/main" val="3122755649"/>
                    </a:ext>
                  </a:extLst>
                </a:gridCol>
                <a:gridCol w="1052848">
                  <a:extLst>
                    <a:ext uri="{9D8B030D-6E8A-4147-A177-3AD203B41FA5}">
                      <a16:colId xmlns:a16="http://schemas.microsoft.com/office/drawing/2014/main" val="753451258"/>
                    </a:ext>
                  </a:extLst>
                </a:gridCol>
                <a:gridCol w="1052848">
                  <a:extLst>
                    <a:ext uri="{9D8B030D-6E8A-4147-A177-3AD203B41FA5}">
                      <a16:colId xmlns:a16="http://schemas.microsoft.com/office/drawing/2014/main" val="1599920763"/>
                    </a:ext>
                  </a:extLst>
                </a:gridCol>
                <a:gridCol w="1052848">
                  <a:extLst>
                    <a:ext uri="{9D8B030D-6E8A-4147-A177-3AD203B41FA5}">
                      <a16:colId xmlns:a16="http://schemas.microsoft.com/office/drawing/2014/main" val="556837937"/>
                    </a:ext>
                  </a:extLst>
                </a:gridCol>
                <a:gridCol w="1052848">
                  <a:extLst>
                    <a:ext uri="{9D8B030D-6E8A-4147-A177-3AD203B41FA5}">
                      <a16:colId xmlns:a16="http://schemas.microsoft.com/office/drawing/2014/main" val="3164745629"/>
                    </a:ext>
                  </a:extLst>
                </a:gridCol>
                <a:gridCol w="1052848">
                  <a:extLst>
                    <a:ext uri="{9D8B030D-6E8A-4147-A177-3AD203B41FA5}">
                      <a16:colId xmlns:a16="http://schemas.microsoft.com/office/drawing/2014/main" val="4125867189"/>
                    </a:ext>
                  </a:extLst>
                </a:gridCol>
                <a:gridCol w="1052848">
                  <a:extLst>
                    <a:ext uri="{9D8B030D-6E8A-4147-A177-3AD203B41FA5}">
                      <a16:colId xmlns:a16="http://schemas.microsoft.com/office/drawing/2014/main" val="2847210036"/>
                    </a:ext>
                  </a:extLst>
                </a:gridCol>
                <a:gridCol w="1052848">
                  <a:extLst>
                    <a:ext uri="{9D8B030D-6E8A-4147-A177-3AD203B41FA5}">
                      <a16:colId xmlns:a16="http://schemas.microsoft.com/office/drawing/2014/main" val="2257321261"/>
                    </a:ext>
                  </a:extLst>
                </a:gridCol>
                <a:gridCol w="1052848">
                  <a:extLst>
                    <a:ext uri="{9D8B030D-6E8A-4147-A177-3AD203B41FA5}">
                      <a16:colId xmlns:a16="http://schemas.microsoft.com/office/drawing/2014/main" val="3472395251"/>
                    </a:ext>
                  </a:extLst>
                </a:gridCol>
              </a:tblGrid>
              <a:tr h="177165">
                <a:tc>
                  <a:txBody>
                    <a:bodyPr/>
                    <a:lstStyle/>
                    <a:p>
                      <a:pPr algn="l" fontAlgn="b"/>
                      <a:r>
                        <a:rPr lang="en-US" sz="700" b="0" i="1" u="none" strike="noStrike" dirty="0">
                          <a:solidFill>
                            <a:srgbClr val="FFFFFF"/>
                          </a:solidFill>
                          <a:effectLst/>
                          <a:latin typeface="Open Sans Light" panose="020B0606030504020204" pitchFamily="34" charset="0"/>
                        </a:rPr>
                        <a:t>(in millions of U.S. dollars)</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ctr" fontAlgn="b"/>
                      <a:r>
                        <a:rPr lang="en-US" sz="1100" b="1" i="0" u="none" strike="noStrike" dirty="0">
                          <a:solidFill>
                            <a:srgbClr val="FFFFFF"/>
                          </a:solidFill>
                          <a:effectLst/>
                          <a:latin typeface="Open Sans Light" panose="020B0606030504020204" pitchFamily="34" charset="0"/>
                        </a:rPr>
                        <a:t>2014</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3"/>
                    </a:solidFill>
                  </a:tcPr>
                </a:tc>
                <a:tc>
                  <a:txBody>
                    <a:bodyPr/>
                    <a:lstStyle/>
                    <a:p>
                      <a:pPr algn="ctr" fontAlgn="b"/>
                      <a:r>
                        <a:rPr lang="en-US" sz="1100" b="1" i="0" u="none" strike="noStrike" dirty="0">
                          <a:solidFill>
                            <a:srgbClr val="FFFFFF"/>
                          </a:solidFill>
                          <a:effectLst/>
                          <a:latin typeface="Open Sans Light" panose="020B0606030504020204" pitchFamily="34" charset="0"/>
                        </a:rPr>
                        <a:t>2015</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3"/>
                    </a:solidFill>
                  </a:tcPr>
                </a:tc>
                <a:tc>
                  <a:txBody>
                    <a:bodyPr/>
                    <a:lstStyle/>
                    <a:p>
                      <a:pPr algn="ctr" fontAlgn="b"/>
                      <a:r>
                        <a:rPr lang="en-US" sz="1100" b="1" i="0" u="none" strike="noStrike" dirty="0">
                          <a:solidFill>
                            <a:srgbClr val="FFFFFF"/>
                          </a:solidFill>
                          <a:effectLst/>
                          <a:latin typeface="Open Sans Light" panose="020B0606030504020204" pitchFamily="34" charset="0"/>
                        </a:rPr>
                        <a:t>2016</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ctr" fontAlgn="b"/>
                      <a:r>
                        <a:rPr lang="en-US" sz="1100" b="1" i="0" u="none" strike="noStrike" dirty="0">
                          <a:solidFill>
                            <a:srgbClr val="FFFFFF"/>
                          </a:solidFill>
                          <a:effectLst/>
                          <a:latin typeface="Open Sans Light" panose="020B0606030504020204" pitchFamily="34" charset="0"/>
                        </a:rPr>
                        <a:t>2017E</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ctr" fontAlgn="b"/>
                      <a:r>
                        <a:rPr lang="en-US" sz="1100" b="1" i="0" u="none" strike="noStrike" dirty="0">
                          <a:solidFill>
                            <a:srgbClr val="FFFFFF"/>
                          </a:solidFill>
                          <a:effectLst/>
                          <a:latin typeface="Open Sans Light" panose="020B0606030504020204" pitchFamily="34" charset="0"/>
                        </a:rPr>
                        <a:t>2018E</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ctr" fontAlgn="b"/>
                      <a:r>
                        <a:rPr lang="en-US" sz="1100" b="1" i="0" u="none" strike="noStrike" dirty="0">
                          <a:solidFill>
                            <a:srgbClr val="FFFFFF"/>
                          </a:solidFill>
                          <a:effectLst/>
                          <a:latin typeface="Open Sans Light" panose="020B0606030504020204" pitchFamily="34" charset="0"/>
                        </a:rPr>
                        <a:t>2019E</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ctr" fontAlgn="b"/>
                      <a:r>
                        <a:rPr lang="en-US" sz="1100" b="1" i="0" u="none" strike="noStrike" dirty="0">
                          <a:solidFill>
                            <a:srgbClr val="FFFFFF"/>
                          </a:solidFill>
                          <a:effectLst/>
                          <a:latin typeface="Open Sans Light" panose="020B0606030504020204" pitchFamily="34" charset="0"/>
                        </a:rPr>
                        <a:t>2020E</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ctr" fontAlgn="b"/>
                      <a:r>
                        <a:rPr lang="en-US" sz="1100" b="1" i="0" u="none" strike="noStrike" dirty="0">
                          <a:solidFill>
                            <a:srgbClr val="FFFFFF"/>
                          </a:solidFill>
                          <a:effectLst/>
                          <a:latin typeface="Open Sans Light" panose="020B0606030504020204" pitchFamily="34" charset="0"/>
                        </a:rPr>
                        <a:t>2021E</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060020076"/>
                  </a:ext>
                </a:extLst>
              </a:tr>
              <a:tr h="177165">
                <a:tc>
                  <a:txBody>
                    <a:bodyPr/>
                    <a:lstStyle/>
                    <a:p>
                      <a:pPr algn="l" fontAlgn="b"/>
                      <a:r>
                        <a:rPr lang="en-US" sz="1100" b="0" i="0" u="none" strike="noStrike" dirty="0">
                          <a:solidFill>
                            <a:srgbClr val="132E57"/>
                          </a:solidFill>
                          <a:effectLst/>
                          <a:latin typeface="Open Sans Light" panose="020B0606030504020204" pitchFamily="34" charset="0"/>
                        </a:rPr>
                        <a:t>Segment A</a:t>
                      </a:r>
                    </a:p>
                  </a:txBody>
                  <a:tcPr marL="857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295.2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331.6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343.4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1" i="0" u="none" strike="noStrike" dirty="0">
                          <a:solidFill>
                            <a:srgbClr val="132E57"/>
                          </a:solidFill>
                          <a:effectLst/>
                          <a:latin typeface="Open Sans Light" panose="020B0606030504020204" pitchFamily="34" charset="0"/>
                        </a:rPr>
                        <a:t>         412.2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a:solidFill>
                            <a:srgbClr val="132E57"/>
                          </a:solidFill>
                          <a:effectLst/>
                          <a:latin typeface="Open Sans Light" panose="020B0606030504020204" pitchFamily="34" charset="0"/>
                        </a:rPr>
                        <a:t>         503.8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521.3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535.9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547.8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437839974"/>
                  </a:ext>
                </a:extLst>
              </a:tr>
              <a:tr h="177165">
                <a:tc>
                  <a:txBody>
                    <a:bodyPr/>
                    <a:lstStyle/>
                    <a:p>
                      <a:pPr algn="l" fontAlgn="b"/>
                      <a:r>
                        <a:rPr lang="en-US" sz="1100" b="0" i="0" u="none" strike="noStrike" dirty="0">
                          <a:solidFill>
                            <a:srgbClr val="132E57"/>
                          </a:solidFill>
                          <a:effectLst/>
                          <a:latin typeface="Open Sans Light" panose="020B0606030504020204" pitchFamily="34" charset="0"/>
                        </a:rPr>
                        <a:t>Segment B</a:t>
                      </a:r>
                    </a:p>
                  </a:txBody>
                  <a:tcPr marL="857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177.1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197.7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203.3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1" i="0" u="none" strike="noStrike" dirty="0">
                          <a:solidFill>
                            <a:srgbClr val="132E57"/>
                          </a:solidFill>
                          <a:effectLst/>
                          <a:latin typeface="Open Sans Light" panose="020B0606030504020204" pitchFamily="34" charset="0"/>
                        </a:rPr>
                        <a:t>         242.5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294.5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a:solidFill>
                            <a:srgbClr val="132E57"/>
                          </a:solidFill>
                          <a:effectLst/>
                          <a:latin typeface="Open Sans Light" panose="020B0606030504020204" pitchFamily="34" charset="0"/>
                        </a:rPr>
                        <a:t>         302.8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309.4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314.3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456549715"/>
                  </a:ext>
                </a:extLst>
              </a:tr>
              <a:tr h="177165">
                <a:tc>
                  <a:txBody>
                    <a:bodyPr/>
                    <a:lstStyle/>
                    <a:p>
                      <a:pPr algn="l" fontAlgn="b"/>
                      <a:r>
                        <a:rPr lang="en-US" sz="1100" b="0" i="0" u="none" strike="noStrike">
                          <a:solidFill>
                            <a:srgbClr val="132E57"/>
                          </a:solidFill>
                          <a:effectLst/>
                          <a:latin typeface="Open Sans Light" panose="020B0606030504020204" pitchFamily="34" charset="0"/>
                        </a:rPr>
                        <a:t>Segment C</a:t>
                      </a:r>
                    </a:p>
                  </a:txBody>
                  <a:tcPr marL="857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118.1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127.4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126.6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1" i="0" u="none" strike="noStrike">
                          <a:solidFill>
                            <a:srgbClr val="132E57"/>
                          </a:solidFill>
                          <a:effectLst/>
                          <a:latin typeface="Open Sans Light" panose="020B0606030504020204" pitchFamily="34" charset="0"/>
                        </a:rPr>
                        <a:t>         145.7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170.5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168.8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165.8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161.8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951182546"/>
                  </a:ext>
                </a:extLst>
              </a:tr>
              <a:tr h="177165">
                <a:tc>
                  <a:txBody>
                    <a:bodyPr/>
                    <a:lstStyle/>
                    <a:p>
                      <a:pPr algn="l" fontAlgn="b"/>
                      <a:r>
                        <a:rPr lang="en-US" sz="1100" b="1" i="0" u="none" strike="noStrike" dirty="0">
                          <a:solidFill>
                            <a:schemeClr val="bg1"/>
                          </a:solidFill>
                          <a:effectLst/>
                          <a:latin typeface="Open Sans Light" panose="020B0606030504020204" pitchFamily="34" charset="0"/>
                        </a:rPr>
                        <a:t>Total Revenues</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590.4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656.7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673.3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800.3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968.8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992.9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1,011.2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1,023.9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129173015"/>
                  </a:ext>
                </a:extLst>
              </a:tr>
              <a:tr h="177165">
                <a:tc>
                  <a:txBody>
                    <a:bodyPr/>
                    <a:lstStyle/>
                    <a:p>
                      <a:pPr algn="l" fontAlgn="b"/>
                      <a:r>
                        <a:rPr lang="en-US" sz="1100" b="0" i="0" u="none" strike="noStrike" dirty="0">
                          <a:solidFill>
                            <a:srgbClr val="132E57"/>
                          </a:solidFill>
                          <a:effectLst/>
                          <a:latin typeface="Open Sans Light" panose="020B0606030504020204" pitchFamily="34" charset="0"/>
                        </a:rPr>
                        <a:t>Segment A Revenue Growth, %</a:t>
                      </a:r>
                    </a:p>
                  </a:txBody>
                  <a:tcPr marL="857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12.3%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3.5%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1" i="0" u="none" strike="noStrike" dirty="0">
                          <a:solidFill>
                            <a:srgbClr val="132E57"/>
                          </a:solidFill>
                          <a:effectLst/>
                          <a:latin typeface="Open Sans Light" panose="020B0606030504020204" pitchFamily="34" charset="0"/>
                        </a:rPr>
                        <a:t>        20.0%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22.2%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3.5%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2.8%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2.2%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869356085"/>
                  </a:ext>
                </a:extLst>
              </a:tr>
              <a:tr h="177165">
                <a:tc>
                  <a:txBody>
                    <a:bodyPr/>
                    <a:lstStyle/>
                    <a:p>
                      <a:pPr algn="l" fontAlgn="b"/>
                      <a:r>
                        <a:rPr lang="en-US" sz="1100" b="0" i="0" u="none" strike="noStrike" dirty="0">
                          <a:solidFill>
                            <a:srgbClr val="132E57"/>
                          </a:solidFill>
                          <a:effectLst/>
                          <a:latin typeface="Open Sans Light" panose="020B0606030504020204" pitchFamily="34" charset="0"/>
                        </a:rPr>
                        <a:t>Segment B Revenue Growth, %</a:t>
                      </a:r>
                    </a:p>
                  </a:txBody>
                  <a:tcPr marL="857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11.6%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2.9%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1" i="0" u="none" strike="noStrike">
                          <a:solidFill>
                            <a:srgbClr val="132E57"/>
                          </a:solidFill>
                          <a:effectLst/>
                          <a:latin typeface="Open Sans Light" panose="020B0606030504020204" pitchFamily="34" charset="0"/>
                        </a:rPr>
                        <a:t>        19.3%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21.5%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2.8%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2.2%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1.6%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964125295"/>
                  </a:ext>
                </a:extLst>
              </a:tr>
              <a:tr h="177165">
                <a:tc>
                  <a:txBody>
                    <a:bodyPr/>
                    <a:lstStyle/>
                    <a:p>
                      <a:pPr algn="l" fontAlgn="b"/>
                      <a:r>
                        <a:rPr lang="en-US" sz="1100" b="0" i="0" u="none" strike="noStrike">
                          <a:solidFill>
                            <a:srgbClr val="132E57"/>
                          </a:solidFill>
                          <a:effectLst/>
                          <a:latin typeface="Open Sans Light" panose="020B0606030504020204" pitchFamily="34" charset="0"/>
                        </a:rPr>
                        <a:t>Segment C Revenue Growth, %</a:t>
                      </a:r>
                    </a:p>
                  </a:txBody>
                  <a:tcPr marL="857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7.9%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-0.6%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1" i="0" u="none" strike="noStrike" dirty="0">
                          <a:solidFill>
                            <a:srgbClr val="132E57"/>
                          </a:solidFill>
                          <a:effectLst/>
                          <a:latin typeface="Open Sans Light" panose="020B0606030504020204" pitchFamily="34" charset="0"/>
                        </a:rPr>
                        <a:t>        15.1%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17.1%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-1.0%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-1.7%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-2.5%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71370633"/>
                  </a:ext>
                </a:extLst>
              </a:tr>
              <a:tr h="177165">
                <a:tc>
                  <a:txBody>
                    <a:bodyPr/>
                    <a:lstStyle/>
                    <a:p>
                      <a:pPr algn="l" fontAlgn="b"/>
                      <a:r>
                        <a:rPr lang="en-US" sz="1100" b="1" i="0" u="none" strike="noStrike" dirty="0">
                          <a:solidFill>
                            <a:schemeClr val="bg1"/>
                          </a:solidFill>
                          <a:effectLst/>
                          <a:latin typeface="Open Sans Light" panose="020B0606030504020204" pitchFamily="34" charset="0"/>
                        </a:rPr>
                        <a:t>Total Revenues Growth,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11.2%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2.5%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18.9%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21.1%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2.5%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1.8%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tc>
                  <a:txBody>
                    <a:bodyPr/>
                    <a:lstStyle/>
                    <a:p>
                      <a:pPr algn="l" fontAlgn="b"/>
                      <a:r>
                        <a:rPr lang="en-US" sz="1100" b="1" i="0" u="none" strike="noStrike" dirty="0">
                          <a:solidFill>
                            <a:schemeClr val="bg1"/>
                          </a:solidFill>
                          <a:effectLst/>
                          <a:latin typeface="Open Sans Light" panose="020B0606030504020204" pitchFamily="34" charset="0"/>
                        </a:rPr>
                        <a:t>          1.3%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536649309"/>
                  </a:ext>
                </a:extLst>
              </a:tr>
              <a:tr h="177165">
                <a:tc>
                  <a:txBody>
                    <a:bodyPr/>
                    <a:lstStyle/>
                    <a:p>
                      <a:pPr algn="l" fontAlgn="b"/>
                      <a:r>
                        <a:rPr lang="en-US" sz="1100" b="0" i="0" u="none" strike="noStrike" dirty="0">
                          <a:solidFill>
                            <a:srgbClr val="132E57"/>
                          </a:solidFill>
                          <a:effectLst/>
                          <a:latin typeface="Open Sans Light" panose="020B0606030504020204" pitchFamily="34" charset="0"/>
                        </a:rPr>
                        <a:t>Total Adjusted EBITDA</a:t>
                      </a:r>
                    </a:p>
                  </a:txBody>
                  <a:tcPr marL="857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192.1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249.2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249.4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noFill/>
                  </a:tcPr>
                </a:tc>
                <a:tc>
                  <a:txBody>
                    <a:bodyPr/>
                    <a:lstStyle/>
                    <a:p>
                      <a:pPr algn="l" fontAlgn="b"/>
                      <a:r>
                        <a:rPr lang="en-US" sz="1100" b="1" i="0" u="none" strike="noStrike" dirty="0">
                          <a:solidFill>
                            <a:srgbClr val="132E57"/>
                          </a:solidFill>
                          <a:effectLst/>
                          <a:latin typeface="Open Sans Light" panose="020B0606030504020204" pitchFamily="34" charset="0"/>
                        </a:rPr>
                        <a:t>         283.4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310.0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317.7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323.6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327.6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405284213"/>
                  </a:ext>
                </a:extLst>
              </a:tr>
              <a:tr h="177165">
                <a:tc>
                  <a:txBody>
                    <a:bodyPr/>
                    <a:lstStyle/>
                    <a:p>
                      <a:pPr algn="l" fontAlgn="b"/>
                      <a:r>
                        <a:rPr lang="en-US" sz="1100" b="0" i="0" u="none" strike="noStrike" dirty="0">
                          <a:solidFill>
                            <a:srgbClr val="132E57"/>
                          </a:solidFill>
                          <a:effectLst/>
                          <a:latin typeface="Open Sans Light" panose="020B0606030504020204" pitchFamily="34" charset="0"/>
                        </a:rPr>
                        <a:t>EBITDA Margin, %</a:t>
                      </a:r>
                    </a:p>
                  </a:txBody>
                  <a:tcPr marL="857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32.5%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38.0%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solidFill>
                            <a:srgbClr val="132E57"/>
                          </a:solidFill>
                          <a:effectLst/>
                          <a:latin typeface="Open Sans Light" panose="020B0606030504020204" pitchFamily="34" charset="0"/>
                        </a:rPr>
                        <a:t>        37.0%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1" i="0" u="none" strike="noStrike" dirty="0">
                          <a:solidFill>
                            <a:srgbClr val="132E57"/>
                          </a:solidFill>
                          <a:effectLst/>
                          <a:latin typeface="Open Sans Light" panose="020B0606030504020204" pitchFamily="34" charset="0"/>
                        </a:rPr>
                        <a:t>        35.4%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32.0%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32.0%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32.0%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1100" b="1" i="0" u="none" strike="noStrike" dirty="0">
                          <a:solidFill>
                            <a:srgbClr val="132E57"/>
                          </a:solidFill>
                          <a:effectLst/>
                          <a:latin typeface="Open Sans Light" panose="020B0606030504020204" pitchFamily="34" charset="0"/>
                        </a:rPr>
                        <a:t>        32.0% </a:t>
                      </a:r>
                    </a:p>
                  </a:txBody>
                  <a:tcPr marL="9525" marR="9525" marT="9525"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166012116"/>
                  </a:ext>
                </a:extLst>
              </a:tr>
            </a:tbl>
          </a:graphicData>
        </a:graphic>
      </p:graphicFrame>
      <p:sp>
        <p:nvSpPr>
          <p:cNvPr id="52" name="TextBox 51">
            <a:extLst>
              <a:ext uri="{FF2B5EF4-FFF2-40B4-BE49-F238E27FC236}">
                <a16:creationId xmlns:a16="http://schemas.microsoft.com/office/drawing/2014/main" id="{C1CF6E40-5A2E-5147-8295-BE81F539C7F0}"/>
              </a:ext>
            </a:extLst>
          </p:cNvPr>
          <p:cNvSpPr txBox="1"/>
          <p:nvPr/>
        </p:nvSpPr>
        <p:spPr>
          <a:xfrm>
            <a:off x="370799" y="3443738"/>
            <a:ext cx="11451600" cy="262800"/>
          </a:xfrm>
          <a:prstGeom prst="rect">
            <a:avLst/>
          </a:prstGeom>
          <a:solidFill>
            <a:srgbClr val="132E57"/>
          </a:solidFill>
        </p:spPr>
        <p:txBody>
          <a:bodyPr wrap="square" rtlCol="0">
            <a:noAutofit/>
          </a:bodyPr>
          <a:lstStyle/>
          <a:p>
            <a:r>
              <a:rPr lang="en-US" sz="1100" b="1" dirty="0">
                <a:solidFill>
                  <a:schemeClr val="bg1"/>
                </a:solidFill>
              </a:rPr>
              <a:t>Revenue &amp; EBITDA Forecast</a:t>
            </a:r>
            <a:endParaRPr lang="en-CA" sz="1100" b="1" dirty="0">
              <a:solidFill>
                <a:schemeClr val="bg1"/>
              </a:solidFill>
            </a:endParaRPr>
          </a:p>
        </p:txBody>
      </p:sp>
      <p:cxnSp>
        <p:nvCxnSpPr>
          <p:cNvPr id="57" name="Straight Connector 56">
            <a:extLst>
              <a:ext uri="{FF2B5EF4-FFF2-40B4-BE49-F238E27FC236}">
                <a16:creationId xmlns:a16="http://schemas.microsoft.com/office/drawing/2014/main" id="{E6BE7086-3A9C-420E-963C-60032906EA4F}"/>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22DC8ADE-0863-4D95-B8EA-1A4EC1132B90}"/>
              </a:ext>
            </a:extLst>
          </p:cNvPr>
          <p:cNvSpPr/>
          <p:nvPr/>
        </p:nvSpPr>
        <p:spPr>
          <a:xfrm>
            <a:off x="3702174"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59" name="TextBox 58">
            <a:extLst>
              <a:ext uri="{FF2B5EF4-FFF2-40B4-BE49-F238E27FC236}">
                <a16:creationId xmlns:a16="http://schemas.microsoft.com/office/drawing/2014/main" id="{BC8C5431-9324-4FD5-89BC-88A768C57992}"/>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tx2"/>
                </a:solidFill>
              </a:rPr>
              <a:t>Company Overview</a:t>
            </a:r>
          </a:p>
        </p:txBody>
      </p:sp>
      <p:sp>
        <p:nvSpPr>
          <p:cNvPr id="60" name="Oval 59">
            <a:extLst>
              <a:ext uri="{FF2B5EF4-FFF2-40B4-BE49-F238E27FC236}">
                <a16:creationId xmlns:a16="http://schemas.microsoft.com/office/drawing/2014/main" id="{EEA6DA2D-4F97-45C3-A190-BD85364437AF}"/>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61" name="TextBox 60">
            <a:extLst>
              <a:ext uri="{FF2B5EF4-FFF2-40B4-BE49-F238E27FC236}">
                <a16:creationId xmlns:a16="http://schemas.microsoft.com/office/drawing/2014/main" id="{E3A5584C-302D-4611-B415-261272DA23A6}"/>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62" name="Oval 61">
            <a:extLst>
              <a:ext uri="{FF2B5EF4-FFF2-40B4-BE49-F238E27FC236}">
                <a16:creationId xmlns:a16="http://schemas.microsoft.com/office/drawing/2014/main" id="{3AA06DF4-3A95-4EF4-89FC-29FCC995F00E}"/>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63" name="TextBox 62">
            <a:extLst>
              <a:ext uri="{FF2B5EF4-FFF2-40B4-BE49-F238E27FC236}">
                <a16:creationId xmlns:a16="http://schemas.microsoft.com/office/drawing/2014/main" id="{7F31B247-7382-4C33-9961-C8358F9E044F}"/>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64" name="Oval 63">
            <a:extLst>
              <a:ext uri="{FF2B5EF4-FFF2-40B4-BE49-F238E27FC236}">
                <a16:creationId xmlns:a16="http://schemas.microsoft.com/office/drawing/2014/main" id="{A11AF5CC-F4DC-4FF7-B9FA-CE91C13B1EB8}"/>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65" name="TextBox 64">
            <a:extLst>
              <a:ext uri="{FF2B5EF4-FFF2-40B4-BE49-F238E27FC236}">
                <a16:creationId xmlns:a16="http://schemas.microsoft.com/office/drawing/2014/main" id="{298D645F-02AE-4F81-93F7-3BEF3407E9A1}"/>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66" name="Oval 65">
            <a:extLst>
              <a:ext uri="{FF2B5EF4-FFF2-40B4-BE49-F238E27FC236}">
                <a16:creationId xmlns:a16="http://schemas.microsoft.com/office/drawing/2014/main" id="{36727FDD-BA14-4AD9-9CE4-81C6D0EEE0A0}"/>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67" name="TextBox 66">
            <a:extLst>
              <a:ext uri="{FF2B5EF4-FFF2-40B4-BE49-F238E27FC236}">
                <a16:creationId xmlns:a16="http://schemas.microsoft.com/office/drawing/2014/main" id="{4F9E84EA-A817-4157-B6F9-D15F37A9CE2A}"/>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sp>
        <p:nvSpPr>
          <p:cNvPr id="72" name="Rectangle 1">
            <a:extLst>
              <a:ext uri="{FF2B5EF4-FFF2-40B4-BE49-F238E27FC236}">
                <a16:creationId xmlns:a16="http://schemas.microsoft.com/office/drawing/2014/main" id="{AE1CD985-AAF5-4E34-8990-256BBCCE2B38}"/>
              </a:ext>
            </a:extLst>
          </p:cNvPr>
          <p:cNvSpPr>
            <a:spLocks noChangeArrowheads="1"/>
          </p:cNvSpPr>
          <p:nvPr/>
        </p:nvSpPr>
        <p:spPr bwMode="auto">
          <a:xfrm>
            <a:off x="8220524" y="1476540"/>
            <a:ext cx="3600000" cy="174663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12700" lvl="1" indent="-12700" fontAlgn="base">
              <a:spcBef>
                <a:spcPct val="0"/>
              </a:spcBef>
              <a:spcAft>
                <a:spcPts val="300"/>
              </a:spcAft>
              <a:buClr>
                <a:srgbClr val="003399"/>
              </a:buClr>
              <a:defRPr/>
            </a:pPr>
            <a:r>
              <a:rPr lang="en-US" sz="1000" b="1" dirty="0">
                <a:solidFill>
                  <a:srgbClr val="000000"/>
                </a:solidFill>
                <a:latin typeface="+mj-lt"/>
                <a:ea typeface="ＭＳ Ｐゴシック" pitchFamily="34" charset="-128"/>
                <a:cs typeface="Arial"/>
              </a:rPr>
              <a:t>Segment C:</a:t>
            </a:r>
            <a:endParaRPr lang="ru-RU" sz="1000" b="1" dirty="0">
              <a:solidFill>
                <a:srgbClr val="000000"/>
              </a:solidFill>
              <a:latin typeface="+mj-lt"/>
              <a:ea typeface="ＭＳ Ｐゴシック" pitchFamily="34" charset="-128"/>
              <a:cs typeface="Arial"/>
            </a:endParaRPr>
          </a:p>
          <a:p>
            <a:pPr marL="12700" lvl="1" indent="-12700" fontAlgn="base">
              <a:spcBef>
                <a:spcPct val="0"/>
              </a:spcBef>
              <a:spcAft>
                <a:spcPts val="900"/>
              </a:spcAft>
              <a:buClr>
                <a:srgbClr val="003399"/>
              </a:buClr>
              <a:defRPr/>
            </a:pPr>
            <a:r>
              <a:rPr lang="en-US" sz="1000" b="1" dirty="0">
                <a:solidFill>
                  <a:srgbClr val="000000"/>
                </a:solidFill>
                <a:latin typeface="+mj-lt"/>
                <a:ea typeface="ＭＳ Ｐゴシック" pitchFamily="34" charset="-128"/>
                <a:cs typeface="Arial"/>
              </a:rPr>
              <a:t> </a:t>
            </a:r>
            <a:r>
              <a:rPr lang="en-US" sz="1000" dirty="0">
                <a:solidFill>
                  <a:srgbClr val="000000"/>
                </a:solidFill>
                <a:latin typeface="+mj-lt"/>
                <a:ea typeface="ＭＳ Ｐゴシック" pitchFamily="34" charset="-128"/>
                <a:cs typeface="Arial"/>
              </a:rPr>
              <a:t>(What is most impressive about this segment? How does it compare to previous periods?)</a:t>
            </a:r>
          </a:p>
          <a:p>
            <a:pPr marL="238123" lvl="1" indent="-171450" fontAlgn="base">
              <a:spcBef>
                <a:spcPct val="0"/>
              </a:spcBef>
              <a:spcAft>
                <a:spcPts val="300"/>
              </a:spcAft>
              <a:buClr>
                <a:srgbClr val="1E3448"/>
              </a:buClr>
              <a:buSzPct val="150000"/>
              <a:buFont typeface="Arial" panose="020B0604020202020204" pitchFamily="34" charset="0"/>
              <a:buChar char="•"/>
              <a:defRPr/>
            </a:pPr>
            <a:r>
              <a:rPr lang="en-US" sz="1000" dirty="0">
                <a:solidFill>
                  <a:srgbClr val="000000"/>
                </a:solidFill>
                <a:latin typeface="+mj-lt"/>
                <a:ea typeface="MS PGothic"/>
                <a:cs typeface="Arial"/>
              </a:rPr>
              <a:t>(What is the forecasted growth rate? What is driving growth in this particular segment?)</a:t>
            </a:r>
          </a:p>
          <a:p>
            <a:pPr marL="695323" lvl="2" indent="-171450" fontAlgn="base">
              <a:spcBef>
                <a:spcPct val="0"/>
              </a:spcBef>
              <a:spcAft>
                <a:spcPts val="600"/>
              </a:spcAft>
              <a:buClr>
                <a:srgbClr val="1E3448"/>
              </a:buClr>
              <a:buFont typeface="Arial" panose="020B0604020202020204" pitchFamily="34" charset="0"/>
              <a:buChar char="-"/>
              <a:defRPr/>
            </a:pPr>
            <a:r>
              <a:rPr lang="en-US" sz="1000" dirty="0">
                <a:solidFill>
                  <a:srgbClr val="000000"/>
                </a:solidFill>
                <a:latin typeface="+mj-lt"/>
                <a:ea typeface="MS PGothic"/>
                <a:cs typeface="Arial"/>
              </a:rPr>
              <a:t>(What is the significance of this? How are the company’s competitors faring?)</a:t>
            </a:r>
          </a:p>
          <a:p>
            <a:pPr marL="238123" lvl="1" indent="-171450" fontAlgn="base">
              <a:spcBef>
                <a:spcPct val="0"/>
              </a:spcBef>
              <a:spcAft>
                <a:spcPts val="300"/>
              </a:spcAft>
              <a:buClr>
                <a:srgbClr val="1E3448"/>
              </a:buClr>
              <a:buSzPct val="150000"/>
              <a:buFont typeface="Arial" panose="020B0604020202020204" pitchFamily="34" charset="0"/>
              <a:buChar char="•"/>
              <a:defRPr/>
            </a:pPr>
            <a:r>
              <a:rPr lang="en-US" sz="1000" dirty="0">
                <a:solidFill>
                  <a:srgbClr val="000000"/>
                </a:solidFill>
                <a:latin typeface="+mj-lt"/>
                <a:ea typeface="MS PGothic"/>
                <a:cs typeface="Arial"/>
              </a:rPr>
              <a:t>(What are some catalysts for this business segment? What opportunities exist?)</a:t>
            </a:r>
          </a:p>
        </p:txBody>
      </p:sp>
    </p:spTree>
    <p:extLst>
      <p:ext uri="{BB962C8B-B14F-4D97-AF65-F5344CB8AC3E}">
        <p14:creationId xmlns:p14="http://schemas.microsoft.com/office/powerpoint/2010/main" val="2713190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66B4439E-18CF-4A6D-85AF-590A6CC41331}"/>
              </a:ext>
            </a:extLst>
          </p:cNvPr>
          <p:cNvSpPr>
            <a:spLocks noGrp="1"/>
          </p:cNvSpPr>
          <p:nvPr>
            <p:ph type="title"/>
          </p:nvPr>
        </p:nvSpPr>
        <p:spPr/>
        <p:txBody>
          <a:bodyPr/>
          <a:lstStyle/>
          <a:p>
            <a:r>
              <a:rPr lang="en-CA" dirty="0"/>
              <a:t>Shareholder Ownership</a:t>
            </a:r>
          </a:p>
        </p:txBody>
      </p:sp>
      <p:sp>
        <p:nvSpPr>
          <p:cNvPr id="10" name="Rectangle 1">
            <a:extLst>
              <a:ext uri="{FF2B5EF4-FFF2-40B4-BE49-F238E27FC236}">
                <a16:creationId xmlns:a16="http://schemas.microsoft.com/office/drawing/2014/main" id="{89F5491E-875B-423D-9E30-DCDFFBC414B3}"/>
              </a:ext>
            </a:extLst>
          </p:cNvPr>
          <p:cNvSpPr>
            <a:spLocks noChangeArrowheads="1"/>
          </p:cNvSpPr>
          <p:nvPr/>
        </p:nvSpPr>
        <p:spPr bwMode="auto">
          <a:xfrm>
            <a:off x="370800" y="1478445"/>
            <a:ext cx="11451600" cy="59247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238105" lvl="1" indent="-171438" fontAlgn="base">
              <a:spcBef>
                <a:spcPct val="0"/>
              </a:spcBef>
              <a:spcAft>
                <a:spcPts val="300"/>
              </a:spcAft>
              <a:buClr>
                <a:srgbClr val="132E57"/>
              </a:buClr>
              <a:buSzPct val="150000"/>
              <a:buFont typeface="Arial" panose="020B0604020202020204" pitchFamily="34" charset="0"/>
              <a:buChar char="•"/>
              <a:defRPr/>
            </a:pPr>
            <a:r>
              <a:rPr lang="en-US" sz="1000" dirty="0">
                <a:solidFill>
                  <a:srgbClr val="000000"/>
                </a:solidFill>
                <a:latin typeface="+mj-lt"/>
                <a:ea typeface="MS PGothic"/>
                <a:cs typeface="Arial"/>
              </a:rPr>
              <a:t>(What is the breakdown between institutional/insider/retail ownership? What does this imply for float turnover? What is the float turnover?)</a:t>
            </a:r>
          </a:p>
          <a:p>
            <a:pPr marL="238105" lvl="1" indent="-171438" fontAlgn="base">
              <a:spcBef>
                <a:spcPct val="0"/>
              </a:spcBef>
              <a:spcAft>
                <a:spcPts val="300"/>
              </a:spcAft>
              <a:buClr>
                <a:srgbClr val="132E57"/>
              </a:buClr>
              <a:buSzPct val="150000"/>
              <a:buFont typeface="Arial" panose="020B0604020202020204" pitchFamily="34" charset="0"/>
              <a:buChar char="•"/>
              <a:defRPr/>
            </a:pPr>
            <a:r>
              <a:rPr lang="en-US" sz="1000" dirty="0">
                <a:solidFill>
                  <a:srgbClr val="000000"/>
                </a:solidFill>
                <a:latin typeface="+mj-lt"/>
                <a:ea typeface="MS PGothic"/>
                <a:cs typeface="Arial"/>
              </a:rPr>
              <a:t>(Who are the top shareholders? How has this ownership dynamic changed over time? What are the key takeaways from this dynamic? What kinds of opportunities does this create? How has this activity impacted valuation?) </a:t>
            </a:r>
          </a:p>
        </p:txBody>
      </p:sp>
      <p:sp>
        <p:nvSpPr>
          <p:cNvPr id="20" name="TextBox 19">
            <a:extLst>
              <a:ext uri="{FF2B5EF4-FFF2-40B4-BE49-F238E27FC236}">
                <a16:creationId xmlns:a16="http://schemas.microsoft.com/office/drawing/2014/main" id="{F484F85F-9FCF-450F-A808-5F2FCC9B559C}"/>
              </a:ext>
            </a:extLst>
          </p:cNvPr>
          <p:cNvSpPr txBox="1"/>
          <p:nvPr/>
        </p:nvSpPr>
        <p:spPr>
          <a:xfrm>
            <a:off x="370800" y="1198807"/>
            <a:ext cx="11451600" cy="261610"/>
          </a:xfrm>
          <a:prstGeom prst="rect">
            <a:avLst/>
          </a:prstGeom>
          <a:solidFill>
            <a:srgbClr val="132E57"/>
          </a:solidFill>
        </p:spPr>
        <p:txBody>
          <a:bodyPr wrap="square" rtlCol="0">
            <a:spAutoFit/>
          </a:bodyPr>
          <a:lstStyle/>
          <a:p>
            <a:r>
              <a:rPr lang="en-US" altLang="zh-CN" sz="1100" b="1" dirty="0">
                <a:solidFill>
                  <a:schemeClr val="bg1"/>
                </a:solidFill>
              </a:rPr>
              <a:t>Ownership Analysis</a:t>
            </a:r>
            <a:endParaRPr lang="en-CA" sz="1100" b="1" dirty="0">
              <a:solidFill>
                <a:schemeClr val="bg1"/>
              </a:solidFill>
            </a:endParaRPr>
          </a:p>
        </p:txBody>
      </p:sp>
      <p:pic>
        <p:nvPicPr>
          <p:cNvPr id="28" name="Picture 27">
            <a:extLst>
              <a:ext uri="{FF2B5EF4-FFF2-40B4-BE49-F238E27FC236}">
                <a16:creationId xmlns:a16="http://schemas.microsoft.com/office/drawing/2014/main" id="{7572C8D2-DDA9-43B8-894B-47ED39FF9795}"/>
              </a:ext>
            </a:extLst>
          </p:cNvPr>
          <p:cNvPicPr>
            <a:picLocks noChangeAspect="1"/>
          </p:cNvPicPr>
          <p:nvPr/>
        </p:nvPicPr>
        <p:blipFill>
          <a:blip r:embed="rId3"/>
          <a:stretch>
            <a:fillRect/>
          </a:stretch>
        </p:blipFill>
        <p:spPr>
          <a:xfrm>
            <a:off x="369600" y="2011179"/>
            <a:ext cx="11451600" cy="3941921"/>
          </a:xfrm>
          <a:prstGeom prst="rect">
            <a:avLst/>
          </a:prstGeom>
        </p:spPr>
      </p:pic>
      <p:cxnSp>
        <p:nvCxnSpPr>
          <p:cNvPr id="6" name="Straight Connector 5">
            <a:extLst>
              <a:ext uri="{FF2B5EF4-FFF2-40B4-BE49-F238E27FC236}">
                <a16:creationId xmlns:a16="http://schemas.microsoft.com/office/drawing/2014/main" id="{68D18B74-5BD7-4B37-A477-CBF4D20EBA69}"/>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693046B0-1D2D-4544-9146-7B53E11F1A19}"/>
              </a:ext>
            </a:extLst>
          </p:cNvPr>
          <p:cNvSpPr/>
          <p:nvPr/>
        </p:nvSpPr>
        <p:spPr>
          <a:xfrm>
            <a:off x="3702174"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8" name="TextBox 7">
            <a:extLst>
              <a:ext uri="{FF2B5EF4-FFF2-40B4-BE49-F238E27FC236}">
                <a16:creationId xmlns:a16="http://schemas.microsoft.com/office/drawing/2014/main" id="{B1C659AD-C63E-4B7C-8F32-54933F9C8E00}"/>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tx2"/>
                </a:solidFill>
              </a:rPr>
              <a:t>Company Overview</a:t>
            </a:r>
          </a:p>
        </p:txBody>
      </p:sp>
      <p:sp>
        <p:nvSpPr>
          <p:cNvPr id="9" name="Oval 8">
            <a:extLst>
              <a:ext uri="{FF2B5EF4-FFF2-40B4-BE49-F238E27FC236}">
                <a16:creationId xmlns:a16="http://schemas.microsoft.com/office/drawing/2014/main" id="{58B91EA2-1E36-4501-9351-E7ACB6E7E27C}"/>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2" name="TextBox 11">
            <a:extLst>
              <a:ext uri="{FF2B5EF4-FFF2-40B4-BE49-F238E27FC236}">
                <a16:creationId xmlns:a16="http://schemas.microsoft.com/office/drawing/2014/main" id="{BDEF9FE4-6B86-4DA4-9C2D-5813A153A751}"/>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3" name="Oval 12">
            <a:extLst>
              <a:ext uri="{FF2B5EF4-FFF2-40B4-BE49-F238E27FC236}">
                <a16:creationId xmlns:a16="http://schemas.microsoft.com/office/drawing/2014/main" id="{79052FF0-94AF-487B-BB00-F80065DACDE6}"/>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4" name="TextBox 13">
            <a:extLst>
              <a:ext uri="{FF2B5EF4-FFF2-40B4-BE49-F238E27FC236}">
                <a16:creationId xmlns:a16="http://schemas.microsoft.com/office/drawing/2014/main" id="{9CF1A92E-C4CD-4B1D-8B9C-B1BC1673B4A0}"/>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15" name="Oval 14">
            <a:extLst>
              <a:ext uri="{FF2B5EF4-FFF2-40B4-BE49-F238E27FC236}">
                <a16:creationId xmlns:a16="http://schemas.microsoft.com/office/drawing/2014/main" id="{BCFF0350-1F6F-4FF2-B14E-B3CBD968B936}"/>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6" name="TextBox 15">
            <a:extLst>
              <a:ext uri="{FF2B5EF4-FFF2-40B4-BE49-F238E27FC236}">
                <a16:creationId xmlns:a16="http://schemas.microsoft.com/office/drawing/2014/main" id="{D18ABD65-22E7-4DF4-97EB-8ECC70D48956}"/>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17" name="Oval 16">
            <a:extLst>
              <a:ext uri="{FF2B5EF4-FFF2-40B4-BE49-F238E27FC236}">
                <a16:creationId xmlns:a16="http://schemas.microsoft.com/office/drawing/2014/main" id="{D36A6032-967F-48F0-8FE6-3251A391F369}"/>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18" name="TextBox 17">
            <a:extLst>
              <a:ext uri="{FF2B5EF4-FFF2-40B4-BE49-F238E27FC236}">
                <a16:creationId xmlns:a16="http://schemas.microsoft.com/office/drawing/2014/main" id="{92E642C9-7D1C-4F6A-B5EC-22D7B98F68CB}"/>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spTree>
    <p:extLst>
      <p:ext uri="{BB962C8B-B14F-4D97-AF65-F5344CB8AC3E}">
        <p14:creationId xmlns:p14="http://schemas.microsoft.com/office/powerpoint/2010/main" val="3762621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70800" y="1493005"/>
            <a:ext cx="11451600" cy="1082348"/>
          </a:xfrm>
          <a:prstGeom prst="rect">
            <a:avLst/>
          </a:prstGeom>
        </p:spPr>
        <p:txBody>
          <a:bodyPr wrap="square">
            <a:spAutoFit/>
          </a:bodyPr>
          <a:lstStyle/>
          <a:p>
            <a:pPr marL="0" lvl="1" fontAlgn="base">
              <a:spcBef>
                <a:spcPct val="0"/>
              </a:spcBef>
              <a:spcAft>
                <a:spcPts val="400"/>
              </a:spcAft>
              <a:buClr>
                <a:srgbClr val="003399"/>
              </a:buClr>
              <a:defRPr/>
            </a:pPr>
            <a:r>
              <a:rPr lang="en-US" sz="1100" b="1" dirty="0">
                <a:solidFill>
                  <a:schemeClr val="accent1"/>
                </a:solidFill>
              </a:rPr>
              <a:t>Capital Adequacy</a:t>
            </a:r>
            <a:endParaRPr lang="en-US" sz="1100" dirty="0">
              <a:solidFill>
                <a:schemeClr val="accent1"/>
              </a:solidFill>
            </a:endParaRPr>
          </a:p>
          <a:p>
            <a:pPr marL="171438" indent="-171438" eaLnBrk="0" fontAlgn="base" hangingPunct="0">
              <a:spcBef>
                <a:spcPct val="0"/>
              </a:spcBef>
              <a:spcAft>
                <a:spcPts val="400"/>
              </a:spcAft>
              <a:buClr>
                <a:srgbClr val="1E3448"/>
              </a:buClr>
              <a:buSzPct val="150000"/>
              <a:buFont typeface="Arial" panose="020B0604020202020204" pitchFamily="34" charset="0"/>
              <a:buChar char="•"/>
              <a:defRPr/>
            </a:pPr>
            <a:r>
              <a:rPr lang="en-US" sz="1000" b="1" dirty="0">
                <a:solidFill>
                  <a:schemeClr val="accent1"/>
                </a:solidFill>
              </a:rPr>
              <a:t>Capital intensity diminishes over time </a:t>
            </a:r>
            <a:r>
              <a:rPr lang="en-US" sz="1000" dirty="0">
                <a:solidFill>
                  <a:schemeClr val="accent1"/>
                </a:solidFill>
              </a:rPr>
              <a:t>(Why is this happening? Is it signaling a strategic shift? What does this mean for liquidity? What is the split between growth and maintenance capex?)</a:t>
            </a:r>
          </a:p>
          <a:p>
            <a:pPr marL="171438" indent="-171438" eaLnBrk="0" fontAlgn="base" hangingPunct="0">
              <a:spcBef>
                <a:spcPct val="0"/>
              </a:spcBef>
              <a:spcAft>
                <a:spcPts val="400"/>
              </a:spcAft>
              <a:buClr>
                <a:srgbClr val="1E3448"/>
              </a:buClr>
              <a:buSzPct val="150000"/>
              <a:buFont typeface="Arial" panose="020B0604020202020204" pitchFamily="34" charset="0"/>
              <a:buChar char="•"/>
              <a:defRPr/>
            </a:pPr>
            <a:r>
              <a:rPr lang="en-US" sz="1000" b="1" dirty="0">
                <a:solidFill>
                  <a:schemeClr val="accent1"/>
                </a:solidFill>
              </a:rPr>
              <a:t>Cash position improves over time </a:t>
            </a:r>
            <a:r>
              <a:rPr lang="en-US" sz="1000" dirty="0">
                <a:solidFill>
                  <a:schemeClr val="accent1"/>
                </a:solidFill>
              </a:rPr>
              <a:t>(Why is this happening? How is this beneficial? What kinds of opportunities can Company A pursue with all this dry powder?)</a:t>
            </a:r>
          </a:p>
          <a:p>
            <a:pPr marL="171438" lvl="1" indent="-171438" eaLnBrk="0" fontAlgn="base" hangingPunct="0">
              <a:spcBef>
                <a:spcPct val="0"/>
              </a:spcBef>
              <a:spcAft>
                <a:spcPts val="400"/>
              </a:spcAft>
              <a:buClr>
                <a:srgbClr val="1E3448"/>
              </a:buClr>
              <a:buSzPct val="150000"/>
              <a:buFont typeface="Arial" panose="020B0604020202020204" pitchFamily="34" charset="0"/>
              <a:buChar char="•"/>
              <a:defRPr/>
            </a:pPr>
            <a:r>
              <a:rPr lang="en-US" sz="1000" dirty="0">
                <a:solidFill>
                  <a:schemeClr val="accent1"/>
                </a:solidFill>
              </a:rPr>
              <a:t>(What are some potential pitfalls Company A might run into? How can these be avoided?)</a:t>
            </a:r>
          </a:p>
          <a:p>
            <a:pPr marL="514302" indent="-171434" eaLnBrk="0" fontAlgn="base" hangingPunct="0">
              <a:spcBef>
                <a:spcPct val="0"/>
              </a:spcBef>
              <a:spcAft>
                <a:spcPts val="400"/>
              </a:spcAft>
              <a:buClr>
                <a:srgbClr val="000000">
                  <a:lumMod val="50000"/>
                  <a:lumOff val="50000"/>
                </a:srgbClr>
              </a:buClr>
              <a:buSzPct val="100000"/>
              <a:buFont typeface="Helvetica" pitchFamily="34" charset="0"/>
              <a:buChar char="̶"/>
              <a:defRPr/>
            </a:pPr>
            <a:r>
              <a:rPr lang="en-CA" sz="1000" dirty="0">
                <a:solidFill>
                  <a:schemeClr val="accent1"/>
                </a:solidFill>
              </a:rPr>
              <a:t>(Where is capex expected to spike? Why? Are debt maturities evenly spaced out, or are they all within a short duration of each other? What does this mean?)</a:t>
            </a:r>
          </a:p>
        </p:txBody>
      </p:sp>
      <p:graphicFrame>
        <p:nvGraphicFramePr>
          <p:cNvPr id="9" name="Table 8"/>
          <p:cNvGraphicFramePr>
            <a:graphicFrameLocks noGrp="1"/>
          </p:cNvGraphicFramePr>
          <p:nvPr>
            <p:extLst>
              <p:ext uri="{D42A27DB-BD31-4B8C-83A1-F6EECF244321}">
                <p14:modId xmlns:p14="http://schemas.microsoft.com/office/powerpoint/2010/main" val="2110736274"/>
              </p:ext>
            </p:extLst>
          </p:nvPr>
        </p:nvGraphicFramePr>
        <p:xfrm>
          <a:off x="6333405" y="3626899"/>
          <a:ext cx="5487118" cy="2307386"/>
        </p:xfrm>
        <a:graphic>
          <a:graphicData uri="http://schemas.openxmlformats.org/drawingml/2006/table">
            <a:tbl>
              <a:tblPr firstRow="1" bandRow="1">
                <a:tableStyleId>{5C22544A-7EE6-4342-B048-85BDC9FD1C3A}</a:tableStyleId>
              </a:tblPr>
              <a:tblGrid>
                <a:gridCol w="951847">
                  <a:extLst>
                    <a:ext uri="{9D8B030D-6E8A-4147-A177-3AD203B41FA5}">
                      <a16:colId xmlns:a16="http://schemas.microsoft.com/office/drawing/2014/main" val="20000"/>
                    </a:ext>
                  </a:extLst>
                </a:gridCol>
                <a:gridCol w="722558">
                  <a:extLst>
                    <a:ext uri="{9D8B030D-6E8A-4147-A177-3AD203B41FA5}">
                      <a16:colId xmlns:a16="http://schemas.microsoft.com/office/drawing/2014/main" val="20001"/>
                    </a:ext>
                  </a:extLst>
                </a:gridCol>
                <a:gridCol w="756183">
                  <a:extLst>
                    <a:ext uri="{9D8B030D-6E8A-4147-A177-3AD203B41FA5}">
                      <a16:colId xmlns:a16="http://schemas.microsoft.com/office/drawing/2014/main" val="20002"/>
                    </a:ext>
                  </a:extLst>
                </a:gridCol>
                <a:gridCol w="810196">
                  <a:extLst>
                    <a:ext uri="{9D8B030D-6E8A-4147-A177-3AD203B41FA5}">
                      <a16:colId xmlns:a16="http://schemas.microsoft.com/office/drawing/2014/main" val="20003"/>
                    </a:ext>
                  </a:extLst>
                </a:gridCol>
                <a:gridCol w="918222">
                  <a:extLst>
                    <a:ext uri="{9D8B030D-6E8A-4147-A177-3AD203B41FA5}">
                      <a16:colId xmlns:a16="http://schemas.microsoft.com/office/drawing/2014/main" val="20004"/>
                    </a:ext>
                  </a:extLst>
                </a:gridCol>
                <a:gridCol w="1328112">
                  <a:extLst>
                    <a:ext uri="{9D8B030D-6E8A-4147-A177-3AD203B41FA5}">
                      <a16:colId xmlns:a16="http://schemas.microsoft.com/office/drawing/2014/main" val="20005"/>
                    </a:ext>
                  </a:extLst>
                </a:gridCol>
              </a:tblGrid>
              <a:tr h="35626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AU" sz="900" dirty="0">
                          <a:solidFill>
                            <a:schemeClr val="tx1"/>
                          </a:solidFill>
                          <a:latin typeface="+mn-lt"/>
                        </a:rPr>
                        <a:t>Debt</a:t>
                      </a:r>
                      <a:r>
                        <a:rPr lang="en-AU" sz="900" baseline="0" dirty="0">
                          <a:solidFill>
                            <a:schemeClr val="tx1"/>
                          </a:solidFill>
                          <a:latin typeface="+mn-lt"/>
                        </a:rPr>
                        <a:t> Facility</a:t>
                      </a:r>
                      <a:endParaRPr lang="en-US" sz="900" dirty="0">
                        <a:solidFill>
                          <a:schemeClr val="tx1"/>
                        </a:solidFill>
                        <a:latin typeface="+mn-lt"/>
                      </a:endParaRPr>
                    </a:p>
                  </a:txBody>
                  <a:tcPr marT="18288" marB="18288" anchor="ctr">
                    <a:lnL w="12700" cmpd="sng">
                      <a:noFill/>
                    </a:lnL>
                    <a:lnR w="12700" cmpd="sng">
                      <a:noFill/>
                    </a:lnR>
                    <a:lnT w="127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AU" sz="900" dirty="0">
                          <a:solidFill>
                            <a:schemeClr val="tx1"/>
                          </a:solidFill>
                          <a:latin typeface="+mn-lt"/>
                          <a:cs typeface="Arial" pitchFamily="34" charset="0"/>
                        </a:rPr>
                        <a:t>Outs. </a:t>
                      </a:r>
                      <a:r>
                        <a:rPr lang="en-US" sz="700" b="0" i="1" dirty="0">
                          <a:solidFill>
                            <a:schemeClr val="tx1"/>
                          </a:solidFill>
                          <a:latin typeface="+mn-lt"/>
                          <a:cs typeface="Arial" pitchFamily="34" charset="0"/>
                        </a:rPr>
                        <a:t>($mm)</a:t>
                      </a:r>
                      <a:endParaRPr lang="en-US" sz="900" dirty="0">
                        <a:solidFill>
                          <a:schemeClr val="tx1"/>
                        </a:solidFill>
                        <a:latin typeface="+mn-lt"/>
                        <a:cs typeface="Arial" pitchFamily="34" charset="0"/>
                      </a:endParaRPr>
                    </a:p>
                  </a:txBody>
                  <a:tcPr marT="18288" marB="18288" anchor="ctr">
                    <a:lnL w="12700" cmpd="sng">
                      <a:noFill/>
                    </a:lnL>
                    <a:lnR w="12700" cmpd="sng">
                      <a:noFill/>
                    </a:lnR>
                    <a:lnT w="127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900" dirty="0">
                          <a:solidFill>
                            <a:schemeClr val="tx1"/>
                          </a:solidFill>
                          <a:latin typeface="+mn-lt"/>
                          <a:cs typeface="Arial" pitchFamily="34" charset="0"/>
                        </a:rPr>
                        <a:t>Avail. </a:t>
                      </a:r>
                      <a:r>
                        <a:rPr lang="en-US" sz="700" b="0" i="1" dirty="0">
                          <a:solidFill>
                            <a:schemeClr val="tx1"/>
                          </a:solidFill>
                          <a:latin typeface="+mn-lt"/>
                          <a:cs typeface="Arial" pitchFamily="34" charset="0"/>
                        </a:rPr>
                        <a:t>($mm)</a:t>
                      </a:r>
                      <a:endParaRPr lang="en-US" sz="900" b="0" i="1" dirty="0">
                        <a:solidFill>
                          <a:schemeClr val="tx1"/>
                        </a:solidFill>
                        <a:latin typeface="+mn-lt"/>
                        <a:cs typeface="Arial" pitchFamily="34" charset="0"/>
                      </a:endParaRPr>
                    </a:p>
                  </a:txBody>
                  <a:tcPr marT="18288" marB="18288" anchor="ctr">
                    <a:lnL w="12700" cmpd="sng">
                      <a:noFill/>
                    </a:lnL>
                    <a:lnR w="12700" cmpd="sng">
                      <a:noFill/>
                    </a:lnR>
                    <a:lnT w="127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900" dirty="0">
                          <a:solidFill>
                            <a:schemeClr val="tx1"/>
                          </a:solidFill>
                          <a:latin typeface="+mn-lt"/>
                        </a:rPr>
                        <a:t>Maturity</a:t>
                      </a:r>
                    </a:p>
                  </a:txBody>
                  <a:tcPr marT="18288" marB="18288" anchor="ctr">
                    <a:lnL w="12700" cmpd="sng">
                      <a:noFill/>
                    </a:lnL>
                    <a:lnR w="12700" cmpd="sng">
                      <a:noFill/>
                    </a:lnR>
                    <a:lnT w="127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900" dirty="0">
                          <a:solidFill>
                            <a:schemeClr val="tx1"/>
                          </a:solidFill>
                          <a:latin typeface="+mn-lt"/>
                        </a:rPr>
                        <a:t>Interest rate</a:t>
                      </a:r>
                    </a:p>
                  </a:txBody>
                  <a:tcPr marT="18288" marB="18288" anchor="ctr">
                    <a:lnL w="12700" cmpd="sng">
                      <a:noFill/>
                    </a:lnL>
                    <a:lnR w="12700" cmpd="sng">
                      <a:noFill/>
                    </a:lnR>
                    <a:lnT w="127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900" dirty="0">
                          <a:solidFill>
                            <a:schemeClr val="tx1"/>
                          </a:solidFill>
                          <a:latin typeface="+mn-lt"/>
                        </a:rPr>
                        <a:t>Notes</a:t>
                      </a:r>
                    </a:p>
                  </a:txBody>
                  <a:tcPr marT="18288" marB="18288" anchor="ctr">
                    <a:lnL w="12700" cmpd="sng">
                      <a:noFill/>
                    </a:lnL>
                    <a:lnR w="12700" cmpd="sng">
                      <a:noFill/>
                    </a:lnR>
                    <a:lnT w="127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0"/>
                  </a:ext>
                </a:extLst>
              </a:tr>
              <a:tr h="1008230">
                <a:tc>
                  <a:txBody>
                    <a:bodyPr/>
                    <a:lstStyle/>
                    <a:p>
                      <a:pPr algn="ctr" rtl="0" fontAlgn="ctr"/>
                      <a:r>
                        <a:rPr lang="en-US" sz="900" b="1" i="0" u="none" strike="noStrike" dirty="0">
                          <a:solidFill>
                            <a:srgbClr val="000000"/>
                          </a:solidFill>
                          <a:effectLst/>
                          <a:latin typeface="+mn-lt"/>
                        </a:rPr>
                        <a:t>Convertible Senior Unsecured Notes</a:t>
                      </a:r>
                    </a:p>
                  </a:txBody>
                  <a:tcPr marR="0" marT="36000" marB="18288" anchor="ctr">
                    <a:lnL w="12700" cmpd="sng">
                      <a:noFill/>
                    </a:lnL>
                    <a:lnR w="12700" cmpd="sng">
                      <a:noFill/>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endParaRPr lang="en-US" sz="900" b="0" i="0" u="none" strike="noStrike" dirty="0">
                        <a:solidFill>
                          <a:srgbClr val="000000"/>
                        </a:solidFill>
                        <a:effectLst/>
                        <a:latin typeface="+mn-lt"/>
                        <a:cs typeface="Arial" pitchFamily="34" charset="0"/>
                      </a:endParaRPr>
                    </a:p>
                  </a:txBody>
                  <a:tcPr marT="36000" marB="18288" anchor="ctr">
                    <a:lnL w="12700" cmpd="sng">
                      <a:noFill/>
                    </a:lnL>
                    <a:lnR w="12700" cmpd="sng">
                      <a:noFill/>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endParaRPr lang="en-US" sz="900" b="0" i="0" u="none" strike="noStrike" dirty="0">
                        <a:solidFill>
                          <a:srgbClr val="000000"/>
                        </a:solidFill>
                        <a:effectLst/>
                        <a:latin typeface="+mn-lt"/>
                        <a:cs typeface="Arial" pitchFamily="34" charset="0"/>
                      </a:endParaRPr>
                    </a:p>
                  </a:txBody>
                  <a:tcPr marT="36000" marB="18288" anchor="ctr">
                    <a:lnL w="12700" cmpd="sng">
                      <a:noFill/>
                    </a:lnL>
                    <a:lnR w="12700" cmpd="sng">
                      <a:noFill/>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endParaRPr lang="en-US" sz="900" b="0" i="0" u="none" strike="noStrike" dirty="0">
                        <a:solidFill>
                          <a:srgbClr val="000000"/>
                        </a:solidFill>
                        <a:effectLst/>
                        <a:latin typeface="+mn-lt"/>
                      </a:endParaRPr>
                    </a:p>
                  </a:txBody>
                  <a:tcPr marL="0" marR="0" marT="36000" marB="18288" anchor="ctr">
                    <a:lnL w="12700" cmpd="sng">
                      <a:noFill/>
                    </a:lnL>
                    <a:lnR w="12700" cmpd="sng">
                      <a:noFill/>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endParaRPr lang="en-US" sz="900" b="0" i="0" u="none" strike="noStrike" dirty="0">
                        <a:solidFill>
                          <a:srgbClr val="000000"/>
                        </a:solidFill>
                        <a:effectLst/>
                        <a:latin typeface="+mn-lt"/>
                      </a:endParaRPr>
                    </a:p>
                  </a:txBody>
                  <a:tcPr marL="0" marR="0" marT="36000" marB="18288" anchor="ctr">
                    <a:lnL w="12700" cmpd="sng">
                      <a:noFill/>
                    </a:lnL>
                    <a:lnR w="12700" cmpd="sng">
                      <a:noFill/>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900" dirty="0">
                        <a:solidFill>
                          <a:srgbClr val="FF0000"/>
                        </a:solidFill>
                        <a:latin typeface="+mn-lt"/>
                      </a:endParaRPr>
                    </a:p>
                  </a:txBody>
                  <a:tcPr marT="36000" marB="18288" anchor="ctr">
                    <a:lnL w="12700" cmpd="sng">
                      <a:noFill/>
                    </a:lnL>
                    <a:lnR w="12700" cmpd="sng">
                      <a:noFill/>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942893">
                <a:tc>
                  <a:txBody>
                    <a:bodyPr/>
                    <a:lstStyle/>
                    <a:p>
                      <a:pPr algn="ctr" rtl="0" fontAlgn="ctr"/>
                      <a:r>
                        <a:rPr lang="en-US" sz="900" b="1" i="0" u="none" strike="noStrike" dirty="0">
                          <a:solidFill>
                            <a:srgbClr val="000000"/>
                          </a:solidFill>
                          <a:effectLst/>
                          <a:latin typeface="+mn-lt"/>
                        </a:rPr>
                        <a:t>Revolving</a:t>
                      </a:r>
                      <a:r>
                        <a:rPr lang="en-US" sz="900" b="1" i="0" u="none" strike="noStrike" baseline="0" dirty="0">
                          <a:solidFill>
                            <a:srgbClr val="000000"/>
                          </a:solidFill>
                          <a:effectLst/>
                          <a:latin typeface="+mn-lt"/>
                        </a:rPr>
                        <a:t> Credit Facility</a:t>
                      </a:r>
                      <a:endParaRPr lang="en-US" sz="900" b="1" i="0" u="none" strike="noStrike" dirty="0">
                        <a:solidFill>
                          <a:srgbClr val="000000"/>
                        </a:solidFill>
                        <a:effectLst/>
                        <a:latin typeface="+mn-lt"/>
                      </a:endParaRPr>
                    </a:p>
                  </a:txBody>
                  <a:tcPr marR="0" marT="36000" marB="18288" anchor="ctr">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ctr" latinLnBrk="0" hangingPunct="1"/>
                      <a:endParaRPr lang="en-US" sz="900" b="0" i="0" u="none" strike="noStrike" kern="1200" dirty="0">
                        <a:solidFill>
                          <a:srgbClr val="000000"/>
                        </a:solidFill>
                        <a:effectLst/>
                        <a:latin typeface="+mn-lt"/>
                        <a:ea typeface="+mn-ea"/>
                        <a:cs typeface="Arial" pitchFamily="34" charset="0"/>
                      </a:endParaRPr>
                    </a:p>
                  </a:txBody>
                  <a:tcPr marT="36000" marB="18288" anchor="ctr">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ctr" latinLnBrk="0" hangingPunct="1"/>
                      <a:endParaRPr lang="en-US" sz="900" b="0" i="0" u="none" strike="noStrike" kern="1200" dirty="0">
                        <a:solidFill>
                          <a:srgbClr val="000000"/>
                        </a:solidFill>
                        <a:effectLst/>
                        <a:latin typeface="+mn-lt"/>
                        <a:ea typeface="+mn-ea"/>
                        <a:cs typeface="Arial" pitchFamily="34" charset="0"/>
                      </a:endParaRPr>
                    </a:p>
                  </a:txBody>
                  <a:tcPr marT="36000" marB="18288" anchor="ctr">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endParaRPr lang="en-US" sz="900" b="0" i="0" u="none" strike="noStrike" dirty="0">
                        <a:solidFill>
                          <a:srgbClr val="000000"/>
                        </a:solidFill>
                        <a:effectLst/>
                        <a:latin typeface="+mn-lt"/>
                      </a:endParaRPr>
                    </a:p>
                  </a:txBody>
                  <a:tcPr marL="0" marR="0" marT="36000" marB="18288" anchor="ctr">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endParaRPr lang="en-US" sz="900" b="0" i="0" u="none" strike="noStrike" dirty="0">
                        <a:solidFill>
                          <a:srgbClr val="000000"/>
                        </a:solidFill>
                        <a:effectLst/>
                        <a:latin typeface="+mn-lt"/>
                      </a:endParaRPr>
                    </a:p>
                  </a:txBody>
                  <a:tcPr marL="0" marR="0" marT="36000" marB="18288" anchor="ctr">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900" baseline="0" dirty="0">
                        <a:latin typeface="+mn-lt"/>
                      </a:endParaRPr>
                    </a:p>
                  </a:txBody>
                  <a:tcPr marT="36000" marB="18288" anchor="ctr">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sp>
        <p:nvSpPr>
          <p:cNvPr id="12" name="TextBox 11"/>
          <p:cNvSpPr txBox="1"/>
          <p:nvPr/>
        </p:nvSpPr>
        <p:spPr>
          <a:xfrm>
            <a:off x="370800" y="1198800"/>
            <a:ext cx="11451600" cy="262800"/>
          </a:xfrm>
          <a:prstGeom prst="rect">
            <a:avLst/>
          </a:prstGeom>
          <a:solidFill>
            <a:srgbClr val="132E57"/>
          </a:solidFill>
          <a:ln>
            <a:noFill/>
            <a:prstDash val="dash"/>
          </a:ln>
        </p:spPr>
        <p:txBody>
          <a:bodyPr wrap="square" lIns="90000" tIns="45720" bIns="45720" rtlCol="0" anchor="ctr" anchorCtr="0">
            <a:spAutoFit/>
          </a:bodyPr>
          <a:lstStyle/>
          <a:p>
            <a:pPr defTabSz="663510" eaLnBrk="0" hangingPunct="0">
              <a:lnSpc>
                <a:spcPct val="110000"/>
              </a:lnSpc>
              <a:spcAft>
                <a:spcPts val="100"/>
              </a:spcAft>
              <a:buClr>
                <a:srgbClr val="003399"/>
              </a:buClr>
              <a:defRPr/>
            </a:pPr>
            <a:r>
              <a:rPr lang="en-US" sz="1100" b="1" dirty="0">
                <a:solidFill>
                  <a:schemeClr val="bg1"/>
                </a:solidFill>
              </a:rPr>
              <a:t>(What is the overarching theme? If your client takes away only one sentence from this slide, what should it be?)</a:t>
            </a:r>
            <a:endParaRPr lang="en-AU" sz="1100" b="1" dirty="0">
              <a:solidFill>
                <a:schemeClr val="bg1"/>
              </a:solidFill>
            </a:endParaRPr>
          </a:p>
        </p:txBody>
      </p:sp>
      <p:sp>
        <p:nvSpPr>
          <p:cNvPr id="16" name="Title 15">
            <a:extLst>
              <a:ext uri="{FF2B5EF4-FFF2-40B4-BE49-F238E27FC236}">
                <a16:creationId xmlns:a16="http://schemas.microsoft.com/office/drawing/2014/main" id="{34AF4697-CEA4-4DD7-BAFD-A5B9910F7B11}"/>
              </a:ext>
            </a:extLst>
          </p:cNvPr>
          <p:cNvSpPr>
            <a:spLocks noGrp="1"/>
          </p:cNvSpPr>
          <p:nvPr>
            <p:ph type="title"/>
          </p:nvPr>
        </p:nvSpPr>
        <p:spPr/>
        <p:txBody>
          <a:bodyPr>
            <a:normAutofit/>
          </a:bodyPr>
          <a:lstStyle/>
          <a:p>
            <a:r>
              <a:rPr lang="en-CA" dirty="0"/>
              <a:t>Liquidity Analysis</a:t>
            </a:r>
          </a:p>
        </p:txBody>
      </p:sp>
      <p:graphicFrame>
        <p:nvGraphicFramePr>
          <p:cNvPr id="5" name="Table 4">
            <a:extLst>
              <a:ext uri="{FF2B5EF4-FFF2-40B4-BE49-F238E27FC236}">
                <a16:creationId xmlns:a16="http://schemas.microsoft.com/office/drawing/2014/main" id="{734E301E-84D5-324C-9C65-DC954012D795}"/>
              </a:ext>
            </a:extLst>
          </p:cNvPr>
          <p:cNvGraphicFramePr>
            <a:graphicFrameLocks noGrp="1"/>
          </p:cNvGraphicFramePr>
          <p:nvPr>
            <p:extLst>
              <p:ext uri="{D42A27DB-BD31-4B8C-83A1-F6EECF244321}">
                <p14:modId xmlns:p14="http://schemas.microsoft.com/office/powerpoint/2010/main" val="3044682720"/>
              </p:ext>
            </p:extLst>
          </p:nvPr>
        </p:nvGraphicFramePr>
        <p:xfrm>
          <a:off x="370800" y="2576600"/>
          <a:ext cx="11449723" cy="699440"/>
        </p:xfrm>
        <a:graphic>
          <a:graphicData uri="http://schemas.openxmlformats.org/drawingml/2006/table">
            <a:tbl>
              <a:tblPr/>
              <a:tblGrid>
                <a:gridCol w="2567515">
                  <a:extLst>
                    <a:ext uri="{9D8B030D-6E8A-4147-A177-3AD203B41FA5}">
                      <a16:colId xmlns:a16="http://schemas.microsoft.com/office/drawing/2014/main" val="119408143"/>
                    </a:ext>
                  </a:extLst>
                </a:gridCol>
                <a:gridCol w="740184">
                  <a:extLst>
                    <a:ext uri="{9D8B030D-6E8A-4147-A177-3AD203B41FA5}">
                      <a16:colId xmlns:a16="http://schemas.microsoft.com/office/drawing/2014/main" val="1315470352"/>
                    </a:ext>
                  </a:extLst>
                </a:gridCol>
                <a:gridCol w="740184">
                  <a:extLst>
                    <a:ext uri="{9D8B030D-6E8A-4147-A177-3AD203B41FA5}">
                      <a16:colId xmlns:a16="http://schemas.microsoft.com/office/drawing/2014/main" val="993440154"/>
                    </a:ext>
                  </a:extLst>
                </a:gridCol>
                <a:gridCol w="740184">
                  <a:extLst>
                    <a:ext uri="{9D8B030D-6E8A-4147-A177-3AD203B41FA5}">
                      <a16:colId xmlns:a16="http://schemas.microsoft.com/office/drawing/2014/main" val="1550239247"/>
                    </a:ext>
                  </a:extLst>
                </a:gridCol>
                <a:gridCol w="740184">
                  <a:extLst>
                    <a:ext uri="{9D8B030D-6E8A-4147-A177-3AD203B41FA5}">
                      <a16:colId xmlns:a16="http://schemas.microsoft.com/office/drawing/2014/main" val="2024767015"/>
                    </a:ext>
                  </a:extLst>
                </a:gridCol>
                <a:gridCol w="740184">
                  <a:extLst>
                    <a:ext uri="{9D8B030D-6E8A-4147-A177-3AD203B41FA5}">
                      <a16:colId xmlns:a16="http://schemas.microsoft.com/office/drawing/2014/main" val="1458337757"/>
                    </a:ext>
                  </a:extLst>
                </a:gridCol>
                <a:gridCol w="740184">
                  <a:extLst>
                    <a:ext uri="{9D8B030D-6E8A-4147-A177-3AD203B41FA5}">
                      <a16:colId xmlns:a16="http://schemas.microsoft.com/office/drawing/2014/main" val="1783572890"/>
                    </a:ext>
                  </a:extLst>
                </a:gridCol>
                <a:gridCol w="740184">
                  <a:extLst>
                    <a:ext uri="{9D8B030D-6E8A-4147-A177-3AD203B41FA5}">
                      <a16:colId xmlns:a16="http://schemas.microsoft.com/office/drawing/2014/main" val="1908112758"/>
                    </a:ext>
                  </a:extLst>
                </a:gridCol>
                <a:gridCol w="740184">
                  <a:extLst>
                    <a:ext uri="{9D8B030D-6E8A-4147-A177-3AD203B41FA5}">
                      <a16:colId xmlns:a16="http://schemas.microsoft.com/office/drawing/2014/main" val="3296447806"/>
                    </a:ext>
                  </a:extLst>
                </a:gridCol>
                <a:gridCol w="740184">
                  <a:extLst>
                    <a:ext uri="{9D8B030D-6E8A-4147-A177-3AD203B41FA5}">
                      <a16:colId xmlns:a16="http://schemas.microsoft.com/office/drawing/2014/main" val="2597589361"/>
                    </a:ext>
                  </a:extLst>
                </a:gridCol>
                <a:gridCol w="740184">
                  <a:extLst>
                    <a:ext uri="{9D8B030D-6E8A-4147-A177-3AD203B41FA5}">
                      <a16:colId xmlns:a16="http://schemas.microsoft.com/office/drawing/2014/main" val="770169646"/>
                    </a:ext>
                  </a:extLst>
                </a:gridCol>
                <a:gridCol w="740184">
                  <a:extLst>
                    <a:ext uri="{9D8B030D-6E8A-4147-A177-3AD203B41FA5}">
                      <a16:colId xmlns:a16="http://schemas.microsoft.com/office/drawing/2014/main" val="3195150259"/>
                    </a:ext>
                  </a:extLst>
                </a:gridCol>
                <a:gridCol w="740184">
                  <a:extLst>
                    <a:ext uri="{9D8B030D-6E8A-4147-A177-3AD203B41FA5}">
                      <a16:colId xmlns:a16="http://schemas.microsoft.com/office/drawing/2014/main" val="3734961698"/>
                    </a:ext>
                  </a:extLst>
                </a:gridCol>
              </a:tblGrid>
              <a:tr h="89332">
                <a:tc>
                  <a:txBody>
                    <a:bodyPr/>
                    <a:lstStyle/>
                    <a:p>
                      <a:pPr algn="l" fontAlgn="b"/>
                      <a:r>
                        <a:rPr lang="en-US" sz="700" b="0" i="1" u="none" strike="noStrike" dirty="0">
                          <a:solidFill>
                            <a:srgbClr val="FFFFFF"/>
                          </a:solidFill>
                          <a:effectLst/>
                          <a:latin typeface="Open Sans Light" panose="020B0606030504020204" pitchFamily="34" charset="0"/>
                        </a:rPr>
                        <a:t>(in millions of U.S. dollars)</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dirty="0">
                          <a:solidFill>
                            <a:srgbClr val="FFFFFF"/>
                          </a:solidFill>
                          <a:effectLst/>
                          <a:latin typeface="Open Sans Light" panose="020B0606030504020204" pitchFamily="34" charset="0"/>
                        </a:rPr>
                        <a:t>2014</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dirty="0">
                          <a:solidFill>
                            <a:srgbClr val="FFFFFF"/>
                          </a:solidFill>
                          <a:effectLst/>
                          <a:latin typeface="Open Sans Light" panose="020B0606030504020204" pitchFamily="34" charset="0"/>
                        </a:rPr>
                        <a:t>2015</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dirty="0">
                          <a:solidFill>
                            <a:srgbClr val="FFFFFF"/>
                          </a:solidFill>
                          <a:effectLst/>
                          <a:latin typeface="Open Sans Light" panose="020B0606030504020204" pitchFamily="34" charset="0"/>
                        </a:rPr>
                        <a:t>2016</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a:solidFill>
                            <a:srgbClr val="FFFFFF"/>
                          </a:solidFill>
                          <a:effectLst/>
                          <a:latin typeface="Open Sans Light" panose="020B0606030504020204" pitchFamily="34" charset="0"/>
                        </a:rPr>
                        <a:t>2017E</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a:solidFill>
                            <a:srgbClr val="FFFFFF"/>
                          </a:solidFill>
                          <a:effectLst/>
                          <a:latin typeface="Open Sans Light" panose="020B0606030504020204" pitchFamily="34" charset="0"/>
                        </a:rPr>
                        <a:t>2018E</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dirty="0">
                          <a:solidFill>
                            <a:srgbClr val="FFFFFF"/>
                          </a:solidFill>
                          <a:effectLst/>
                          <a:latin typeface="Open Sans Light" panose="020B0606030504020204" pitchFamily="34" charset="0"/>
                        </a:rPr>
                        <a:t>2019E</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dirty="0">
                          <a:solidFill>
                            <a:srgbClr val="FFFFFF"/>
                          </a:solidFill>
                          <a:effectLst/>
                          <a:latin typeface="Open Sans Light" panose="020B0606030504020204" pitchFamily="34" charset="0"/>
                        </a:rPr>
                        <a:t>2020E</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dirty="0">
                          <a:solidFill>
                            <a:srgbClr val="FFFFFF"/>
                          </a:solidFill>
                          <a:effectLst/>
                          <a:latin typeface="Open Sans Light" panose="020B0606030504020204" pitchFamily="34" charset="0"/>
                        </a:rPr>
                        <a:t>2021E</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dirty="0">
                          <a:solidFill>
                            <a:srgbClr val="FFFFFF"/>
                          </a:solidFill>
                          <a:effectLst/>
                          <a:latin typeface="Open Sans Light" panose="020B0606030504020204" pitchFamily="34" charset="0"/>
                        </a:rPr>
                        <a:t>2022E</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dirty="0">
                          <a:solidFill>
                            <a:srgbClr val="FFFFFF"/>
                          </a:solidFill>
                          <a:effectLst/>
                          <a:latin typeface="Open Sans Light" panose="020B0606030504020204" pitchFamily="34" charset="0"/>
                        </a:rPr>
                        <a:t>2023E</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a:solidFill>
                            <a:srgbClr val="FFFFFF"/>
                          </a:solidFill>
                          <a:effectLst/>
                          <a:latin typeface="Open Sans Light" panose="020B0606030504020204" pitchFamily="34" charset="0"/>
                        </a:rPr>
                        <a:t>2024E</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tc>
                  <a:txBody>
                    <a:bodyPr/>
                    <a:lstStyle/>
                    <a:p>
                      <a:pPr algn="ctr" fontAlgn="b"/>
                      <a:r>
                        <a:rPr lang="en-US" sz="1100" b="1" i="0" u="none" strike="noStrike">
                          <a:solidFill>
                            <a:srgbClr val="FFFFFF"/>
                          </a:solidFill>
                          <a:effectLst/>
                          <a:latin typeface="Open Sans Light" panose="020B0606030504020204" pitchFamily="34" charset="0"/>
                        </a:rPr>
                        <a:t>2025E</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132E57"/>
                    </a:solidFill>
                  </a:tcPr>
                </a:tc>
                <a:extLst>
                  <a:ext uri="{0D108BD9-81ED-4DB2-BD59-A6C34878D82A}">
                    <a16:rowId xmlns:a16="http://schemas.microsoft.com/office/drawing/2014/main" val="1951191037"/>
                  </a:ext>
                </a:extLst>
              </a:tr>
              <a:tr h="174611">
                <a:tc>
                  <a:txBody>
                    <a:bodyPr/>
                    <a:lstStyle/>
                    <a:p>
                      <a:pPr algn="l" fontAlgn="b"/>
                      <a:r>
                        <a:rPr lang="en-US" sz="900" b="0" i="0" u="none" strike="noStrike" dirty="0">
                          <a:solidFill>
                            <a:srgbClr val="132E57"/>
                          </a:solidFill>
                          <a:effectLst/>
                          <a:latin typeface="Open Sans Light" panose="020B0606030504020204" pitchFamily="34" charset="0"/>
                        </a:rPr>
                        <a:t>Historical &amp; Forecasted PP&amp;E Capex</a:t>
                      </a:r>
                    </a:p>
                  </a:txBody>
                  <a:tcPr marL="7169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dirty="0">
                          <a:solidFill>
                            <a:srgbClr val="132E57"/>
                          </a:solidFill>
                          <a:effectLst/>
                          <a:latin typeface="Open Sans Light" panose="020B0606030504020204" pitchFamily="34" charset="0"/>
                        </a:rPr>
                        <a:t>           50.0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dirty="0">
                          <a:solidFill>
                            <a:srgbClr val="132E57"/>
                          </a:solidFill>
                          <a:effectLst/>
                          <a:latin typeface="Open Sans Light" panose="020B0606030504020204" pitchFamily="34" charset="0"/>
                        </a:rPr>
                        <a:t>           50.0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dirty="0">
                          <a:solidFill>
                            <a:srgbClr val="132E57"/>
                          </a:solidFill>
                          <a:effectLst/>
                          <a:latin typeface="Open Sans Light" panose="020B0606030504020204" pitchFamily="34" charset="0"/>
                        </a:rPr>
                        <a:t>           60.0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dirty="0">
                          <a:solidFill>
                            <a:srgbClr val="132E57"/>
                          </a:solidFill>
                          <a:effectLst/>
                          <a:latin typeface="Open Sans Light" panose="020B0606030504020204" pitchFamily="34" charset="0"/>
                        </a:rPr>
                        <a:t>           80.0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100.0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a:solidFill>
                            <a:srgbClr val="132E57"/>
                          </a:solidFill>
                          <a:effectLst/>
                          <a:latin typeface="Open Sans Light" panose="020B0606030504020204" pitchFamily="34" charset="0"/>
                        </a:rPr>
                        <a:t>           95.0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a:solidFill>
                            <a:srgbClr val="132E57"/>
                          </a:solidFill>
                          <a:effectLst/>
                          <a:latin typeface="Open Sans Light" panose="020B0606030504020204" pitchFamily="34" charset="0"/>
                        </a:rPr>
                        <a:t>           90.0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85.0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80.0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75.0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70.0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70.0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417902287"/>
                  </a:ext>
                </a:extLst>
              </a:tr>
              <a:tr h="174611">
                <a:tc>
                  <a:txBody>
                    <a:bodyPr/>
                    <a:lstStyle/>
                    <a:p>
                      <a:pPr algn="l" fontAlgn="b"/>
                      <a:r>
                        <a:rPr lang="en-US" sz="900" b="0" i="0" u="none" strike="noStrike" dirty="0">
                          <a:solidFill>
                            <a:srgbClr val="132E57"/>
                          </a:solidFill>
                          <a:effectLst/>
                          <a:latin typeface="Open Sans Light" panose="020B0606030504020204" pitchFamily="34" charset="0"/>
                        </a:rPr>
                        <a:t>Historical &amp; Forecasted Intangibles Capex</a:t>
                      </a:r>
                    </a:p>
                  </a:txBody>
                  <a:tcPr marL="7169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dirty="0">
                          <a:solidFill>
                            <a:srgbClr val="132E57"/>
                          </a:solidFill>
                          <a:effectLst/>
                          <a:latin typeface="Open Sans Light" panose="020B0606030504020204" pitchFamily="34" charset="0"/>
                        </a:rPr>
                        <a:t>         200.0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dirty="0">
                          <a:solidFill>
                            <a:srgbClr val="132E57"/>
                          </a:solidFill>
                          <a:effectLst/>
                          <a:latin typeface="Open Sans Light" panose="020B0606030504020204" pitchFamily="34" charset="0"/>
                        </a:rPr>
                        <a:t>         150.0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dirty="0">
                          <a:solidFill>
                            <a:srgbClr val="132E57"/>
                          </a:solidFill>
                          <a:effectLst/>
                          <a:latin typeface="Open Sans Light" panose="020B0606030504020204" pitchFamily="34" charset="0"/>
                        </a:rPr>
                        <a:t>         130.0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dirty="0">
                          <a:solidFill>
                            <a:srgbClr val="132E57"/>
                          </a:solidFill>
                          <a:effectLst/>
                          <a:latin typeface="Open Sans Light" panose="020B0606030504020204" pitchFamily="34" charset="0"/>
                        </a:rPr>
                        <a:t>         110.0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100.0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90.0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80.0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75.0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75.0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75.0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75.0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a:solidFill>
                            <a:srgbClr val="132E57"/>
                          </a:solidFill>
                          <a:effectLst/>
                          <a:latin typeface="Open Sans Light" panose="020B0606030504020204" pitchFamily="34" charset="0"/>
                        </a:rPr>
                        <a:t>           75.0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705036445"/>
                  </a:ext>
                </a:extLst>
              </a:tr>
              <a:tr h="174611">
                <a:tc>
                  <a:txBody>
                    <a:bodyPr/>
                    <a:lstStyle/>
                    <a:p>
                      <a:pPr algn="l" fontAlgn="b"/>
                      <a:r>
                        <a:rPr lang="en-US" sz="900" b="0" i="0" u="none" strike="noStrike">
                          <a:solidFill>
                            <a:srgbClr val="132E57"/>
                          </a:solidFill>
                          <a:effectLst/>
                          <a:latin typeface="Open Sans Light" panose="020B0606030504020204" pitchFamily="34" charset="0"/>
                        </a:rPr>
                        <a:t>Debt Repayment</a:t>
                      </a:r>
                    </a:p>
                  </a:txBody>
                  <a:tcPr marL="7169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a:solidFill>
                            <a:srgbClr val="132E57"/>
                          </a:solidFill>
                          <a:effectLst/>
                          <a:latin typeface="Open Sans Light" panose="020B0606030504020204" pitchFamily="34" charset="0"/>
                        </a:rPr>
                        <a:t>               -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a:solidFill>
                            <a:srgbClr val="132E57"/>
                          </a:solidFill>
                          <a:effectLst/>
                          <a:latin typeface="Open Sans Light" panose="020B0606030504020204" pitchFamily="34" charset="0"/>
                        </a:rPr>
                        <a:t>               -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dirty="0">
                          <a:solidFill>
                            <a:srgbClr val="132E57"/>
                          </a:solidFill>
                          <a:effectLst/>
                          <a:latin typeface="Open Sans Light" panose="020B0606030504020204" pitchFamily="34" charset="0"/>
                        </a:rPr>
                        <a:t>         100.0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900" b="0" i="0" u="none" strike="noStrike">
                          <a:solidFill>
                            <a:srgbClr val="132E57"/>
                          </a:solidFill>
                          <a:effectLst/>
                          <a:latin typeface="Open Sans Light" panose="020B0606030504020204" pitchFamily="34" charset="0"/>
                        </a:rPr>
                        <a:t>           50.0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35.0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15.0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50.0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a:solidFill>
                            <a:srgbClr val="132E57"/>
                          </a:solidFill>
                          <a:effectLst/>
                          <a:latin typeface="Open Sans Light" panose="020B0606030504020204" pitchFamily="34" charset="0"/>
                        </a:rPr>
                        <a:t>         100.0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l" fontAlgn="b"/>
                      <a:r>
                        <a:rPr lang="en-US" sz="900" b="0" i="0" u="none" strike="noStrike" dirty="0">
                          <a:solidFill>
                            <a:srgbClr val="132E57"/>
                          </a:solidFill>
                          <a:effectLst/>
                          <a:latin typeface="Open Sans Light" panose="020B0606030504020204" pitchFamily="34" charset="0"/>
                        </a:rPr>
                        <a:t>           50.0 </a:t>
                      </a:r>
                    </a:p>
                  </a:txBody>
                  <a:tcPr marL="7967" marR="7967" marT="7967"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553468587"/>
                  </a:ext>
                </a:extLst>
              </a:tr>
            </a:tbl>
          </a:graphicData>
        </a:graphic>
      </p:graphicFrame>
      <p:cxnSp>
        <p:nvCxnSpPr>
          <p:cNvPr id="8" name="Straight Connector 7">
            <a:extLst>
              <a:ext uri="{FF2B5EF4-FFF2-40B4-BE49-F238E27FC236}">
                <a16:creationId xmlns:a16="http://schemas.microsoft.com/office/drawing/2014/main" id="{9C726824-93C9-4945-BA76-85809BAC99D9}"/>
              </a:ext>
            </a:extLst>
          </p:cNvPr>
          <p:cNvCxnSpPr/>
          <p:nvPr/>
        </p:nvCxnSpPr>
        <p:spPr>
          <a:xfrm>
            <a:off x="3756000" y="6216240"/>
            <a:ext cx="4680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787A399D-4353-4D87-A2E9-821B59C8D832}"/>
              </a:ext>
            </a:extLst>
          </p:cNvPr>
          <p:cNvSpPr/>
          <p:nvPr/>
        </p:nvSpPr>
        <p:spPr>
          <a:xfrm>
            <a:off x="3702174" y="6086208"/>
            <a:ext cx="252000" cy="252000"/>
          </a:xfrm>
          <a:prstGeom prst="ellipse">
            <a:avLst/>
          </a:prstGeom>
          <a:solidFill>
            <a:schemeClr val="accent1"/>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1</a:t>
            </a:r>
          </a:p>
        </p:txBody>
      </p:sp>
      <p:sp>
        <p:nvSpPr>
          <p:cNvPr id="11" name="TextBox 10">
            <a:extLst>
              <a:ext uri="{FF2B5EF4-FFF2-40B4-BE49-F238E27FC236}">
                <a16:creationId xmlns:a16="http://schemas.microsoft.com/office/drawing/2014/main" id="{1C20AE84-5A6B-4F30-BF84-9F026A0102AE}"/>
              </a:ext>
            </a:extLst>
          </p:cNvPr>
          <p:cNvSpPr txBox="1"/>
          <p:nvPr/>
        </p:nvSpPr>
        <p:spPr>
          <a:xfrm>
            <a:off x="3182222" y="6396472"/>
            <a:ext cx="1291905" cy="230832"/>
          </a:xfrm>
          <a:prstGeom prst="rect">
            <a:avLst/>
          </a:prstGeom>
          <a:noFill/>
        </p:spPr>
        <p:txBody>
          <a:bodyPr wrap="square" rtlCol="0">
            <a:spAutoFit/>
          </a:bodyPr>
          <a:lstStyle/>
          <a:p>
            <a:pPr algn="ctr"/>
            <a:r>
              <a:rPr lang="en-CA" sz="900" dirty="0">
                <a:solidFill>
                  <a:schemeClr val="tx2"/>
                </a:solidFill>
              </a:rPr>
              <a:t>Company Overview</a:t>
            </a:r>
          </a:p>
        </p:txBody>
      </p:sp>
      <p:sp>
        <p:nvSpPr>
          <p:cNvPr id="13" name="Oval 12">
            <a:extLst>
              <a:ext uri="{FF2B5EF4-FFF2-40B4-BE49-F238E27FC236}">
                <a16:creationId xmlns:a16="http://schemas.microsoft.com/office/drawing/2014/main" id="{23CED06A-A7AB-4BC2-8517-AB0949553DEC}"/>
              </a:ext>
            </a:extLst>
          </p:cNvPr>
          <p:cNvSpPr/>
          <p:nvPr/>
        </p:nvSpPr>
        <p:spPr>
          <a:xfrm>
            <a:off x="483608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2</a:t>
            </a:r>
          </a:p>
        </p:txBody>
      </p:sp>
      <p:sp>
        <p:nvSpPr>
          <p:cNvPr id="14" name="TextBox 13">
            <a:extLst>
              <a:ext uri="{FF2B5EF4-FFF2-40B4-BE49-F238E27FC236}">
                <a16:creationId xmlns:a16="http://schemas.microsoft.com/office/drawing/2014/main" id="{E6EE5642-8277-4E68-8291-01499DDEE45E}"/>
              </a:ext>
            </a:extLst>
          </p:cNvPr>
          <p:cNvSpPr txBox="1"/>
          <p:nvPr/>
        </p:nvSpPr>
        <p:spPr>
          <a:xfrm>
            <a:off x="4316135" y="6396472"/>
            <a:ext cx="1291905" cy="230832"/>
          </a:xfrm>
          <a:prstGeom prst="rect">
            <a:avLst/>
          </a:prstGeom>
          <a:noFill/>
        </p:spPr>
        <p:txBody>
          <a:bodyPr wrap="square" rtlCol="0">
            <a:spAutoFit/>
          </a:bodyPr>
          <a:lstStyle/>
          <a:p>
            <a:pPr algn="ctr"/>
            <a:r>
              <a:rPr lang="en-CA" sz="900" dirty="0">
                <a:solidFill>
                  <a:schemeClr val="accent4"/>
                </a:solidFill>
              </a:rPr>
              <a:t>Industry Overview</a:t>
            </a:r>
          </a:p>
        </p:txBody>
      </p:sp>
      <p:sp>
        <p:nvSpPr>
          <p:cNvPr id="15" name="Oval 14">
            <a:extLst>
              <a:ext uri="{FF2B5EF4-FFF2-40B4-BE49-F238E27FC236}">
                <a16:creationId xmlns:a16="http://schemas.microsoft.com/office/drawing/2014/main" id="{C5CD1E67-289B-4C6B-8F3B-EB78000CED2D}"/>
              </a:ext>
            </a:extLst>
          </p:cNvPr>
          <p:cNvSpPr/>
          <p:nvPr/>
        </p:nvSpPr>
        <p:spPr>
          <a:xfrm>
            <a:off x="5970000"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3</a:t>
            </a:r>
          </a:p>
        </p:txBody>
      </p:sp>
      <p:sp>
        <p:nvSpPr>
          <p:cNvPr id="17" name="TextBox 16">
            <a:extLst>
              <a:ext uri="{FF2B5EF4-FFF2-40B4-BE49-F238E27FC236}">
                <a16:creationId xmlns:a16="http://schemas.microsoft.com/office/drawing/2014/main" id="{150F63CD-558E-48D1-8E75-65A264E163AE}"/>
              </a:ext>
            </a:extLst>
          </p:cNvPr>
          <p:cNvSpPr txBox="1"/>
          <p:nvPr/>
        </p:nvSpPr>
        <p:spPr>
          <a:xfrm>
            <a:off x="5450048" y="6396472"/>
            <a:ext cx="1291905" cy="230832"/>
          </a:xfrm>
          <a:prstGeom prst="rect">
            <a:avLst/>
          </a:prstGeom>
          <a:noFill/>
        </p:spPr>
        <p:txBody>
          <a:bodyPr wrap="square" rtlCol="0">
            <a:spAutoFit/>
          </a:bodyPr>
          <a:lstStyle/>
          <a:p>
            <a:pPr algn="ctr"/>
            <a:r>
              <a:rPr lang="en-CA" sz="900" dirty="0">
                <a:solidFill>
                  <a:schemeClr val="accent4"/>
                </a:solidFill>
              </a:rPr>
              <a:t>Valuation</a:t>
            </a:r>
          </a:p>
        </p:txBody>
      </p:sp>
      <p:sp>
        <p:nvSpPr>
          <p:cNvPr id="18" name="Oval 17">
            <a:extLst>
              <a:ext uri="{FF2B5EF4-FFF2-40B4-BE49-F238E27FC236}">
                <a16:creationId xmlns:a16="http://schemas.microsoft.com/office/drawing/2014/main" id="{711A21DC-242C-4C79-A91A-B51B297BD2B2}"/>
              </a:ext>
            </a:extLst>
          </p:cNvPr>
          <p:cNvSpPr/>
          <p:nvPr/>
        </p:nvSpPr>
        <p:spPr>
          <a:xfrm>
            <a:off x="7103913"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4</a:t>
            </a:r>
          </a:p>
        </p:txBody>
      </p:sp>
      <p:sp>
        <p:nvSpPr>
          <p:cNvPr id="19" name="TextBox 18">
            <a:extLst>
              <a:ext uri="{FF2B5EF4-FFF2-40B4-BE49-F238E27FC236}">
                <a16:creationId xmlns:a16="http://schemas.microsoft.com/office/drawing/2014/main" id="{C473FBC6-9DE0-4BF4-BA1F-5E975685C833}"/>
              </a:ext>
            </a:extLst>
          </p:cNvPr>
          <p:cNvSpPr txBox="1"/>
          <p:nvPr/>
        </p:nvSpPr>
        <p:spPr>
          <a:xfrm>
            <a:off x="6583961" y="6396472"/>
            <a:ext cx="1291905" cy="369332"/>
          </a:xfrm>
          <a:prstGeom prst="rect">
            <a:avLst/>
          </a:prstGeom>
          <a:noFill/>
        </p:spPr>
        <p:txBody>
          <a:bodyPr wrap="square" rtlCol="0">
            <a:spAutoFit/>
          </a:bodyPr>
          <a:lstStyle/>
          <a:p>
            <a:pPr algn="ctr"/>
            <a:r>
              <a:rPr lang="en-CA" sz="900" dirty="0">
                <a:solidFill>
                  <a:schemeClr val="accent4"/>
                </a:solidFill>
              </a:rPr>
              <a:t>Transaction Opportunities</a:t>
            </a:r>
          </a:p>
        </p:txBody>
      </p:sp>
      <p:sp>
        <p:nvSpPr>
          <p:cNvPr id="20" name="Oval 19">
            <a:extLst>
              <a:ext uri="{FF2B5EF4-FFF2-40B4-BE49-F238E27FC236}">
                <a16:creationId xmlns:a16="http://schemas.microsoft.com/office/drawing/2014/main" id="{AC73EC93-E758-4E52-A445-5F45F85FCFCB}"/>
              </a:ext>
            </a:extLst>
          </p:cNvPr>
          <p:cNvSpPr/>
          <p:nvPr/>
        </p:nvSpPr>
        <p:spPr>
          <a:xfrm>
            <a:off x="8237827" y="6086208"/>
            <a:ext cx="252000" cy="252000"/>
          </a:xfrm>
          <a:prstGeom prst="ellipse">
            <a:avLst/>
          </a:prstGeom>
          <a:solidFill>
            <a:schemeClr val="accent4"/>
          </a:solid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000" dirty="0"/>
              <a:t>5</a:t>
            </a:r>
          </a:p>
        </p:txBody>
      </p:sp>
      <p:sp>
        <p:nvSpPr>
          <p:cNvPr id="21" name="TextBox 20">
            <a:extLst>
              <a:ext uri="{FF2B5EF4-FFF2-40B4-BE49-F238E27FC236}">
                <a16:creationId xmlns:a16="http://schemas.microsoft.com/office/drawing/2014/main" id="{2DA83BE9-8B35-4226-B2CC-2C6C1FFE13D8}"/>
              </a:ext>
            </a:extLst>
          </p:cNvPr>
          <p:cNvSpPr txBox="1"/>
          <p:nvPr/>
        </p:nvSpPr>
        <p:spPr>
          <a:xfrm>
            <a:off x="7717875" y="6396472"/>
            <a:ext cx="1291905" cy="230832"/>
          </a:xfrm>
          <a:prstGeom prst="rect">
            <a:avLst/>
          </a:prstGeom>
          <a:noFill/>
        </p:spPr>
        <p:txBody>
          <a:bodyPr wrap="square" rtlCol="0">
            <a:spAutoFit/>
          </a:bodyPr>
          <a:lstStyle/>
          <a:p>
            <a:pPr algn="ctr"/>
            <a:r>
              <a:rPr lang="en-CA" sz="900" dirty="0">
                <a:solidFill>
                  <a:schemeClr val="accent4"/>
                </a:solidFill>
              </a:rPr>
              <a:t>Team Overview</a:t>
            </a:r>
          </a:p>
        </p:txBody>
      </p:sp>
      <p:pic>
        <p:nvPicPr>
          <p:cNvPr id="2" name="Picture 1">
            <a:extLst>
              <a:ext uri="{FF2B5EF4-FFF2-40B4-BE49-F238E27FC236}">
                <a16:creationId xmlns:a16="http://schemas.microsoft.com/office/drawing/2014/main" id="{268B7EA5-3E8E-4854-8EA1-B10935EA3F12}"/>
              </a:ext>
            </a:extLst>
          </p:cNvPr>
          <p:cNvPicPr>
            <a:picLocks noChangeAspect="1"/>
          </p:cNvPicPr>
          <p:nvPr/>
        </p:nvPicPr>
        <p:blipFill>
          <a:blip r:embed="rId2"/>
          <a:stretch>
            <a:fillRect/>
          </a:stretch>
        </p:blipFill>
        <p:spPr>
          <a:xfrm>
            <a:off x="371475" y="3528150"/>
            <a:ext cx="5487118" cy="2436091"/>
          </a:xfrm>
          <a:prstGeom prst="rect">
            <a:avLst/>
          </a:prstGeom>
        </p:spPr>
      </p:pic>
    </p:spTree>
    <p:extLst>
      <p:ext uri="{BB962C8B-B14F-4D97-AF65-F5344CB8AC3E}">
        <p14:creationId xmlns:p14="http://schemas.microsoft.com/office/powerpoint/2010/main" val="592113737"/>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32E57"/>
      </a:dk2>
      <a:lt2>
        <a:srgbClr val="E7E6E6"/>
      </a:lt2>
      <a:accent1>
        <a:srgbClr val="132E57"/>
      </a:accent1>
      <a:accent2>
        <a:srgbClr val="FA621C"/>
      </a:accent2>
      <a:accent3>
        <a:srgbClr val="F57A16"/>
      </a:accent3>
      <a:accent4>
        <a:srgbClr val="E6E7E8"/>
      </a:accent4>
      <a:accent5>
        <a:srgbClr val="5B9BD5"/>
      </a:accent5>
      <a:accent6>
        <a:srgbClr val="70AD47"/>
      </a:accent6>
      <a:hlink>
        <a:srgbClr val="0563C1"/>
      </a:hlink>
      <a:folHlink>
        <a:srgbClr val="954F72"/>
      </a:folHlink>
    </a:clrScheme>
    <a:fontScheme name="Custom 4">
      <a:majorFont>
        <a:latin typeface="Open Sans Light"/>
        <a:ea typeface="Open Sans"/>
        <a:cs typeface=""/>
      </a:majorFont>
      <a:minorFont>
        <a:latin typeface="Open Sans Light"/>
        <a:ea typeface="Open San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4012</TotalTime>
  <Words>3918</Words>
  <Application>Microsoft Office PowerPoint</Application>
  <PresentationFormat>Widescreen</PresentationFormat>
  <Paragraphs>1141</Paragraphs>
  <Slides>28</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Calibri</vt:lpstr>
      <vt:lpstr>Helvetica</vt:lpstr>
      <vt:lpstr>HelveticaNeue LT 45 Lt</vt:lpstr>
      <vt:lpstr>Open Sans Light</vt:lpstr>
      <vt:lpstr>Verdana</vt:lpstr>
      <vt:lpstr>Wingdings</vt:lpstr>
      <vt:lpstr>Office Theme</vt:lpstr>
      <vt:lpstr>Investment Banking Pitchbook Template</vt:lpstr>
      <vt:lpstr>Table of Contents</vt:lpstr>
      <vt:lpstr>Executive Summary</vt:lpstr>
      <vt:lpstr>Company Overview</vt:lpstr>
      <vt:lpstr>Company Overview</vt:lpstr>
      <vt:lpstr>Business Model</vt:lpstr>
      <vt:lpstr>Operating Forecast</vt:lpstr>
      <vt:lpstr>Shareholder Ownership</vt:lpstr>
      <vt:lpstr>Liquidity Analysis</vt:lpstr>
      <vt:lpstr>Industry Overview</vt:lpstr>
      <vt:lpstr>Competitive Environment</vt:lpstr>
      <vt:lpstr>Key Industry Trends</vt:lpstr>
      <vt:lpstr>Corporate Finance Activity</vt:lpstr>
      <vt:lpstr>Valuation</vt:lpstr>
      <vt:lpstr>Historical Share Price Performance</vt:lpstr>
      <vt:lpstr>Valuation Summary</vt:lpstr>
      <vt:lpstr>Valuation Analysis</vt:lpstr>
      <vt:lpstr>Comparables Analysis</vt:lpstr>
      <vt:lpstr>Precedents Analysis</vt:lpstr>
      <vt:lpstr>Transaction Opportunities</vt:lpstr>
      <vt:lpstr>Strategic Review and Opportunities</vt:lpstr>
      <vt:lpstr>Recommendation 1</vt:lpstr>
      <vt:lpstr>Recommendation: Content/Production Focus</vt:lpstr>
      <vt:lpstr>Recommendation: Content/Production Focus</vt:lpstr>
      <vt:lpstr>Team Overview</vt:lpstr>
      <vt:lpstr>Investment Banking Team</vt:lpstr>
      <vt:lpstr>Deal Tombstones</vt:lpstr>
      <vt:lpstr>Appendices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Susie Chen</dc:creator>
  <cp:lastModifiedBy>Ferdinand Ekpo</cp:lastModifiedBy>
  <cp:revision>135</cp:revision>
  <dcterms:created xsi:type="dcterms:W3CDTF">2017-12-07T17:40:14Z</dcterms:created>
  <dcterms:modified xsi:type="dcterms:W3CDTF">2022-09-09T16:39:09Z</dcterms:modified>
</cp:coreProperties>
</file>

<file path=docProps/thumbnail.jpeg>
</file>